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 id="2147483744" r:id="rId5"/>
    <p:sldMasterId id="2147483756" r:id="rId6"/>
    <p:sldMasterId id="2147483763" r:id="rId7"/>
  </p:sldMasterIdLst>
  <p:notesMasterIdLst>
    <p:notesMasterId r:id="rId84"/>
  </p:notesMasterIdLst>
  <p:sldIdLst>
    <p:sldId id="328" r:id="rId8"/>
    <p:sldId id="256" r:id="rId9"/>
    <p:sldId id="257" r:id="rId10"/>
    <p:sldId id="330" r:id="rId11"/>
    <p:sldId id="331" r:id="rId12"/>
    <p:sldId id="332" r:id="rId13"/>
    <p:sldId id="329" r:id="rId14"/>
    <p:sldId id="258" r:id="rId15"/>
    <p:sldId id="259" r:id="rId16"/>
    <p:sldId id="269" r:id="rId17"/>
    <p:sldId id="260"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61" r:id="rId33"/>
    <p:sldId id="262" r:id="rId34"/>
    <p:sldId id="284" r:id="rId35"/>
    <p:sldId id="285" r:id="rId36"/>
    <p:sldId id="286" r:id="rId37"/>
    <p:sldId id="287" r:id="rId38"/>
    <p:sldId id="288" r:id="rId39"/>
    <p:sldId id="289" r:id="rId40"/>
    <p:sldId id="290" r:id="rId41"/>
    <p:sldId id="291" r:id="rId42"/>
    <p:sldId id="292" r:id="rId43"/>
    <p:sldId id="293" r:id="rId44"/>
    <p:sldId id="294" r:id="rId45"/>
    <p:sldId id="263" r:id="rId46"/>
    <p:sldId id="295" r:id="rId47"/>
    <p:sldId id="296" r:id="rId48"/>
    <p:sldId id="297" r:id="rId49"/>
    <p:sldId id="298" r:id="rId50"/>
    <p:sldId id="299" r:id="rId51"/>
    <p:sldId id="264" r:id="rId52"/>
    <p:sldId id="300" r:id="rId53"/>
    <p:sldId id="301" r:id="rId54"/>
    <p:sldId id="302" r:id="rId55"/>
    <p:sldId id="303" r:id="rId56"/>
    <p:sldId id="304" r:id="rId57"/>
    <p:sldId id="265"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266" r:id="rId77"/>
    <p:sldId id="323" r:id="rId78"/>
    <p:sldId id="324" r:id="rId79"/>
    <p:sldId id="267" r:id="rId80"/>
    <p:sldId id="325" r:id="rId81"/>
    <p:sldId id="326" r:id="rId82"/>
    <p:sldId id="26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9C293-7838-4260-8358-AD7E8EF11E14}" type="datetimeFigureOut">
              <a:rPr lang="en-US" smtClean="0"/>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3B276-4822-4CA9-8BA8-E746EDCA12F8}" type="slidenum">
              <a:rPr lang="en-US" smtClean="0"/>
              <a:t>‹#›</a:t>
            </a:fld>
            <a:endParaRPr lang="en-US"/>
          </a:p>
        </p:txBody>
      </p:sp>
    </p:spTree>
    <p:extLst>
      <p:ext uri="{BB962C8B-B14F-4D97-AF65-F5344CB8AC3E}">
        <p14:creationId xmlns:p14="http://schemas.microsoft.com/office/powerpoint/2010/main" val="287361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r>
              <a:rPr lang="en-US" baseline="0" dirty="0" smtClean="0"/>
              <a:t> discuss Common Core standards and how it is a natural fit for CTE classes</a:t>
            </a:r>
            <a:endParaRPr lang="en-US" dirty="0"/>
          </a:p>
        </p:txBody>
      </p:sp>
      <p:sp>
        <p:nvSpPr>
          <p:cNvPr id="4" name="Slide Number Placeholder 3"/>
          <p:cNvSpPr>
            <a:spLocks noGrp="1"/>
          </p:cNvSpPr>
          <p:nvPr>
            <p:ph type="sldNum" sz="quarter" idx="10"/>
          </p:nvPr>
        </p:nvSpPr>
        <p:spPr/>
        <p:txBody>
          <a:bodyPr/>
          <a:lstStyle/>
          <a:p>
            <a:fld id="{99C3B276-4822-4CA9-8BA8-E746EDCA12F8}" type="slidenum">
              <a:rPr lang="en-US" smtClean="0"/>
              <a:t>3</a:t>
            </a:fld>
            <a:endParaRPr lang="en-US"/>
          </a:p>
        </p:txBody>
      </p:sp>
    </p:spTree>
    <p:extLst>
      <p:ext uri="{BB962C8B-B14F-4D97-AF65-F5344CB8AC3E}">
        <p14:creationId xmlns:p14="http://schemas.microsoft.com/office/powerpoint/2010/main" val="59557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r>
              <a:rPr lang="en-US" baseline="0" dirty="0" smtClean="0"/>
              <a:t> discuss Common Core standards and how it is a natural fit for CTE classes</a:t>
            </a:r>
            <a:endParaRPr lang="en-US" dirty="0"/>
          </a:p>
        </p:txBody>
      </p:sp>
      <p:sp>
        <p:nvSpPr>
          <p:cNvPr id="4" name="Slide Number Placeholder 3"/>
          <p:cNvSpPr>
            <a:spLocks noGrp="1"/>
          </p:cNvSpPr>
          <p:nvPr>
            <p:ph type="sldNum" sz="quarter" idx="10"/>
          </p:nvPr>
        </p:nvSpPr>
        <p:spPr/>
        <p:txBody>
          <a:bodyPr/>
          <a:lstStyle/>
          <a:p>
            <a:fld id="{99C3B276-4822-4CA9-8BA8-E746EDCA12F8}" type="slidenum">
              <a:rPr lang="en-US" smtClean="0"/>
              <a:t>7</a:t>
            </a:fld>
            <a:endParaRPr lang="en-US"/>
          </a:p>
        </p:txBody>
      </p:sp>
    </p:spTree>
    <p:extLst>
      <p:ext uri="{BB962C8B-B14F-4D97-AF65-F5344CB8AC3E}">
        <p14:creationId xmlns:p14="http://schemas.microsoft.com/office/powerpoint/2010/main" val="59557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38A67D-9CE5-4019-9914-FE45AB0DDCC0}" type="datetimeFigureOut">
              <a:rPr lang="en-US" smtClean="0"/>
              <a:t>3/8/2013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36F2E90-8721-4B2B-BD14-CACCA033A3E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C38A67D-9CE5-4019-9914-FE45AB0DDCC0}" type="datetimeFigureOut">
              <a:rPr lang="en-US" smtClean="0"/>
              <a:t>3/8/2013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6F2E90-8721-4B2B-BD14-CACCA033A3E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38A67D-9CE5-4019-9914-FE45AB0DDCC0}"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38A67D-9CE5-4019-9914-FE45AB0DDCC0}"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6F2E90-8721-4B2B-BD14-CACCA033A3E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38A67D-9CE5-4019-9914-FE45AB0DDCC0}"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8A67D-9CE5-4019-9914-FE45AB0DDCC0}"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36F2E90-8721-4B2B-BD14-CACCA033A3E7}"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C38A67D-9CE5-4019-9914-FE45AB0DDCC0}" type="datetimeFigureOut">
              <a:rPr lang="en-US" smtClean="0"/>
              <a:t>3/8/2013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6F2E90-8721-4B2B-BD14-CACCA033A3E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36F2E90-8721-4B2B-BD14-CACCA033A3E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6F2E90-8721-4B2B-BD14-CACCA033A3E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C38A67D-9CE5-4019-9914-FE45AB0DDCC0}" type="datetimeFigureOut">
              <a:rPr lang="en-US" smtClean="0"/>
              <a:t>3/8/2013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36F2E90-8721-4B2B-BD14-CACCA033A3E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38A67D-9CE5-4019-9914-FE45AB0DDCC0}"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36F2E90-8721-4B2B-BD14-CACCA033A3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6F2E90-8721-4B2B-BD14-CACCA033A3E7}"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6F2E90-8721-4B2B-BD14-CACCA033A3E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36F2E90-8721-4B2B-BD14-CACCA033A3E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36F2E90-8721-4B2B-BD14-CACCA033A3E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36F2E90-8721-4B2B-BD14-CACCA033A3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8A67D-9CE5-4019-9914-FE45AB0DDCC0}"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38A67D-9CE5-4019-9914-FE45AB0DDCC0}"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8A67D-9CE5-4019-9914-FE45AB0DDCC0}"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8A67D-9CE5-4019-9914-FE45AB0DDCC0}"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448979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044334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812797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78972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8A67D-9CE5-4019-9914-FE45AB0DDCC0}"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extLst>
      <p:ext uri="{BB962C8B-B14F-4D97-AF65-F5344CB8AC3E}">
        <p14:creationId xmlns:p14="http://schemas.microsoft.com/office/powerpoint/2010/main" val="2733048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544622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6B7DE27-8971-48D9-B187-7647472820F2}" type="datetimeFigureOut">
              <a:rPr lang="en-US">
                <a:solidFill>
                  <a:prstClr val="black">
                    <a:tint val="75000"/>
                  </a:prstClr>
                </a:solidFill>
              </a:rPr>
              <a:pPr>
                <a:defRPr/>
              </a:pPr>
              <a:t>3/8/2013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1468E15-98F6-43A5-AF56-322A2E3C67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096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39CCD463-9185-470B-822E-B7F8067453FC}" type="datetimeFigureOut">
              <a:rPr lang="en-US">
                <a:solidFill>
                  <a:prstClr val="black">
                    <a:tint val="75000"/>
                  </a:prstClr>
                </a:solidFill>
              </a:rPr>
              <a:pPr>
                <a:defRPr/>
              </a:pPr>
              <a:t>3/8/2013</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pPr>
              <a:defRPr/>
            </a:pPr>
            <a:fld id="{49299BCF-96DF-4072-A827-45DFA4A14F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8373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AutoShape 2"/>
          <p:cNvSpPr>
            <a:spLocks noChangeAspect="1" noChangeArrowheads="1"/>
          </p:cNvSpPr>
          <p:nvPr/>
        </p:nvSpPr>
        <p:spPr bwMode="auto">
          <a:xfrm>
            <a:off x="5410200" y="533400"/>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latin typeface="Arial" charset="0"/>
              <a:cs typeface="Verdana" pitchFamily="34"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D07B14B-80DB-4FBC-8E99-57BCD1BC03AB}" type="datetimeFigureOut">
              <a:rPr lang="en-US">
                <a:solidFill>
                  <a:prstClr val="black">
                    <a:tint val="75000"/>
                  </a:prstClr>
                </a:solidFill>
              </a:rPr>
              <a:pPr>
                <a:defRPr/>
              </a:pPr>
              <a:t>3/8/2013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A76E62-F2EB-4D9D-8854-7F3BB24CAE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7260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8A67D-9CE5-4019-9914-FE45AB0DDCC0}"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8A67D-9CE5-4019-9914-FE45AB0DDCC0}" type="datetimeFigureOut">
              <a:rPr lang="en-US" smtClean="0"/>
              <a:t>3/8/2013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36F2E90-8721-4B2B-BD14-CACCA033A3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38A67D-9CE5-4019-9914-FE45AB0DDCC0}" type="datetimeFigureOut">
              <a:rPr lang="en-US" smtClean="0"/>
              <a:t>3/8/2013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36F2E90-8721-4B2B-BD14-CACCA033A3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38A67D-9CE5-4019-9914-FE45AB0DDCC0}" type="datetimeFigureOut">
              <a:rPr lang="en-US" smtClean="0"/>
              <a:t>3/8/2013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6F2E90-8721-4B2B-BD14-CACCA033A3E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C38A67D-9CE5-4019-9914-FE45AB0DDCC0}" type="datetimeFigureOut">
              <a:rPr lang="en-US" smtClean="0"/>
              <a:t>3/8/2013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36F2E90-8721-4B2B-BD14-CACCA033A3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C38A67D-9CE5-4019-9914-FE45AB0DDCC0}" type="datetimeFigureOut">
              <a:rPr lang="en-US" smtClean="0"/>
              <a:t>3/8/2013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6F2E90-8721-4B2B-BD14-CACCA033A3E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C38A67D-9CE5-4019-9914-FE45AB0DDCC0}" type="datetimeFigureOut">
              <a:rPr lang="en-US" smtClean="0"/>
              <a:t>3/8/2013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36F2E90-8721-4B2B-BD14-CACCA033A3E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591096347"/>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cs typeface="+mn-cs"/>
              </a:defRPr>
            </a:lvl1pPr>
          </a:lstStyle>
          <a:p>
            <a:pPr>
              <a:defRPr/>
            </a:pPr>
            <a:fld id="{9AC753A0-363C-4D33-A88F-7181CA52A702}" type="datetimeFigureOut">
              <a:rPr lang="en-US">
                <a:solidFill>
                  <a:prstClr val="black">
                    <a:tint val="75000"/>
                  </a:prstClr>
                </a:solidFill>
              </a:rPr>
              <a:pPr>
                <a:defRPr/>
              </a:pPr>
              <a:t>3/8/2013</a:t>
            </a:fld>
            <a:endParaRPr lang="en-US">
              <a:solidFill>
                <a:prstClr val="black">
                  <a:tint val="75000"/>
                </a:prstClr>
              </a:solidFill>
            </a:endParaRPr>
          </a:p>
        </p:txBody>
      </p:sp>
      <p:sp>
        <p:nvSpPr>
          <p:cNvPr id="11"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1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1648C89-1558-4FBB-8675-1C938762CA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05249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ransition/>
  <p:txStyles>
    <p:titleStyle>
      <a:lvl1pPr algn="ctr" rtl="0" eaLnBrk="0" fontAlgn="base" hangingPunct="0">
        <a:spcBef>
          <a:spcPct val="0"/>
        </a:spcBef>
        <a:spcAft>
          <a:spcPct val="0"/>
        </a:spcAft>
        <a:defRPr sz="6600" kern="1200">
          <a:solidFill>
            <a:schemeClr val="tx1"/>
          </a:solidFill>
          <a:latin typeface="+mj-lt"/>
          <a:ea typeface="+mj-ea"/>
          <a:cs typeface="+mj-cs"/>
        </a:defRPr>
      </a:lvl1pPr>
      <a:lvl2pPr algn="ctr" rtl="0" eaLnBrk="0" fontAlgn="base" hangingPunct="0">
        <a:spcBef>
          <a:spcPct val="0"/>
        </a:spcBef>
        <a:spcAft>
          <a:spcPct val="0"/>
        </a:spcAft>
        <a:defRPr sz="6600">
          <a:solidFill>
            <a:schemeClr val="tx1"/>
          </a:solidFill>
          <a:latin typeface="MoolBoran" charset="0"/>
          <a:ea typeface="MoolBoran" charset="0"/>
          <a:cs typeface="MoolBoran" charset="0"/>
        </a:defRPr>
      </a:lvl2pPr>
      <a:lvl3pPr algn="ctr" rtl="0" eaLnBrk="0" fontAlgn="base" hangingPunct="0">
        <a:spcBef>
          <a:spcPct val="0"/>
        </a:spcBef>
        <a:spcAft>
          <a:spcPct val="0"/>
        </a:spcAft>
        <a:defRPr sz="6600">
          <a:solidFill>
            <a:schemeClr val="tx1"/>
          </a:solidFill>
          <a:latin typeface="MoolBoran" charset="0"/>
          <a:ea typeface="MoolBoran" charset="0"/>
          <a:cs typeface="MoolBoran" charset="0"/>
        </a:defRPr>
      </a:lvl3pPr>
      <a:lvl4pPr algn="ctr" rtl="0" eaLnBrk="0" fontAlgn="base" hangingPunct="0">
        <a:spcBef>
          <a:spcPct val="0"/>
        </a:spcBef>
        <a:spcAft>
          <a:spcPct val="0"/>
        </a:spcAft>
        <a:defRPr sz="6600">
          <a:solidFill>
            <a:schemeClr val="tx1"/>
          </a:solidFill>
          <a:latin typeface="MoolBoran" charset="0"/>
          <a:ea typeface="MoolBoran" charset="0"/>
          <a:cs typeface="MoolBoran" charset="0"/>
        </a:defRPr>
      </a:lvl4pPr>
      <a:lvl5pPr algn="ctr" rtl="0" eaLnBrk="0" fontAlgn="base" hangingPunct="0">
        <a:spcBef>
          <a:spcPct val="0"/>
        </a:spcBef>
        <a:spcAft>
          <a:spcPct val="0"/>
        </a:spcAft>
        <a:defRPr sz="6600">
          <a:solidFill>
            <a:schemeClr val="tx1"/>
          </a:solidFill>
          <a:latin typeface="MoolBoran" charset="0"/>
          <a:ea typeface="MoolBoran" charset="0"/>
          <a:cs typeface="MoolBoran" charset="0"/>
        </a:defRPr>
      </a:lvl5pPr>
      <a:lvl6pPr marL="457200" algn="ctr" rtl="0" fontAlgn="base">
        <a:spcBef>
          <a:spcPct val="0"/>
        </a:spcBef>
        <a:spcAft>
          <a:spcPct val="0"/>
        </a:spcAft>
        <a:defRPr sz="6600">
          <a:solidFill>
            <a:schemeClr val="tx1"/>
          </a:solidFill>
          <a:latin typeface="MoolBoran" charset="0"/>
          <a:ea typeface="MoolBoran" charset="0"/>
          <a:cs typeface="MoolBoran" charset="0"/>
        </a:defRPr>
      </a:lvl6pPr>
      <a:lvl7pPr marL="914400" algn="ctr" rtl="0" fontAlgn="base">
        <a:spcBef>
          <a:spcPct val="0"/>
        </a:spcBef>
        <a:spcAft>
          <a:spcPct val="0"/>
        </a:spcAft>
        <a:defRPr sz="6600">
          <a:solidFill>
            <a:schemeClr val="tx1"/>
          </a:solidFill>
          <a:latin typeface="MoolBoran" charset="0"/>
          <a:ea typeface="MoolBoran" charset="0"/>
          <a:cs typeface="MoolBoran" charset="0"/>
        </a:defRPr>
      </a:lvl7pPr>
      <a:lvl8pPr marL="1371600" algn="ctr" rtl="0" fontAlgn="base">
        <a:spcBef>
          <a:spcPct val="0"/>
        </a:spcBef>
        <a:spcAft>
          <a:spcPct val="0"/>
        </a:spcAft>
        <a:defRPr sz="6600">
          <a:solidFill>
            <a:schemeClr val="tx1"/>
          </a:solidFill>
          <a:latin typeface="MoolBoran" charset="0"/>
          <a:ea typeface="MoolBoran" charset="0"/>
          <a:cs typeface="MoolBoran" charset="0"/>
        </a:defRPr>
      </a:lvl8pPr>
      <a:lvl9pPr marL="1828800" algn="ctr" rtl="0" fontAlgn="base">
        <a:spcBef>
          <a:spcPct val="0"/>
        </a:spcBef>
        <a:spcAft>
          <a:spcPct val="0"/>
        </a:spcAft>
        <a:defRPr sz="6600">
          <a:solidFill>
            <a:schemeClr val="tx1"/>
          </a:solidFill>
          <a:latin typeface="MoolBoran" charset="0"/>
          <a:ea typeface="MoolBoran" charset="0"/>
          <a:cs typeface="MoolBoran"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6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6.xml"/><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8.jpg"/><Relationship Id="rId1" Type="http://schemas.openxmlformats.org/officeDocument/2006/relationships/slideLayout" Target="../slideLayouts/slideLayout46.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notesSlide" Target="../notesSlides/notesSlid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hyperlink" Target="http://www.cdc.gov/"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486400"/>
            <a:ext cx="838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63565" y="119152"/>
            <a:ext cx="5399235" cy="1862048"/>
          </a:xfrm>
          <a:prstGeom prst="rect">
            <a:avLst/>
          </a:prstGeom>
          <a:noFill/>
        </p:spPr>
        <p:txBody>
          <a:bodyPr wrap="none">
            <a:spAutoFit/>
            <a:scene3d>
              <a:camera prst="orthographicFront"/>
              <a:lightRig rig="glow" dir="tl">
                <a:rot lat="0" lon="0" rev="5400000"/>
              </a:lightRig>
            </a:scene3d>
            <a:sp3d contourW="12700">
              <a:bevelT w="25400" h="25400"/>
              <a:contourClr>
                <a:schemeClr val="accent3">
                  <a:lumMod val="50000"/>
                </a:schemeClr>
              </a:contourClr>
            </a:sp3d>
          </a:bodyPr>
          <a:lstStyle/>
          <a:p>
            <a:pPr>
              <a:defRPr/>
            </a:pPr>
            <a:r>
              <a:rPr lang="en-US" sz="11500" b="1" dirty="0">
                <a:ln w="11430">
                  <a:noFill/>
                </a:ln>
                <a:gradFill>
                  <a:gsLst>
                    <a:gs pos="0">
                      <a:srgbClr val="DDEBCF"/>
                    </a:gs>
                    <a:gs pos="50000">
                      <a:srgbClr val="9CB86E"/>
                    </a:gs>
                    <a:gs pos="100000">
                      <a:srgbClr val="156B13"/>
                    </a:gs>
                  </a:gsLst>
                  <a:lin ang="5400000" scaled="0"/>
                </a:gradFill>
                <a:effectLst>
                  <a:outerShdw blurRad="80000" dist="40000" dir="5040000" algn="tl">
                    <a:srgbClr val="000000">
                      <a:alpha val="30000"/>
                    </a:srgbClr>
                  </a:outerShdw>
                </a:effectLst>
              </a:rPr>
              <a:t>FAST </a:t>
            </a:r>
            <a:r>
              <a:rPr lang="en-US" sz="8800" b="1" dirty="0">
                <a:ln w="11430">
                  <a:noFill/>
                </a:ln>
                <a:gradFill>
                  <a:gsLst>
                    <a:gs pos="0">
                      <a:srgbClr val="DDEBCF"/>
                    </a:gs>
                    <a:gs pos="50000">
                      <a:srgbClr val="9CB86E"/>
                    </a:gs>
                    <a:gs pos="100000">
                      <a:srgbClr val="156B13"/>
                    </a:gs>
                  </a:gsLst>
                  <a:lin ang="5400000" scaled="0"/>
                </a:gradFill>
                <a:effectLst>
                  <a:outerShdw blurRad="80000" dist="40000" dir="5040000" algn="tl">
                    <a:srgbClr val="000000">
                      <a:alpha val="30000"/>
                    </a:srgbClr>
                  </a:outerShdw>
                </a:effectLst>
              </a:rPr>
              <a:t>Academy</a:t>
            </a:r>
            <a:endParaRPr lang="en-US" sz="11500" b="1" dirty="0">
              <a:ln w="11430">
                <a:noFill/>
              </a:ln>
              <a:gradFill>
                <a:gsLst>
                  <a:gs pos="0">
                    <a:srgbClr val="DDEBCF"/>
                  </a:gs>
                  <a:gs pos="50000">
                    <a:srgbClr val="9CB86E"/>
                  </a:gs>
                  <a:gs pos="100000">
                    <a:srgbClr val="156B13"/>
                  </a:gs>
                </a:gsLst>
                <a:lin ang="5400000" scaled="0"/>
              </a:gradFill>
              <a:effectLst>
                <a:outerShdw blurRad="80000" dist="40000" dir="5040000" algn="tl">
                  <a:srgbClr val="000000">
                    <a:alpha val="30000"/>
                  </a:srgbClr>
                </a:outerShdw>
              </a:effectLst>
            </a:endParaRPr>
          </a:p>
        </p:txBody>
      </p:sp>
      <p:sp>
        <p:nvSpPr>
          <p:cNvPr id="3076" name="TextBox 4"/>
          <p:cNvSpPr txBox="1">
            <a:spLocks noChangeArrowheads="1"/>
          </p:cNvSpPr>
          <p:nvPr/>
        </p:nvSpPr>
        <p:spPr bwMode="auto">
          <a:xfrm>
            <a:off x="2481263" y="1076325"/>
            <a:ext cx="673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Verdana" pitchFamily="34" charset="0"/>
                <a:cs typeface="Verdana" pitchFamily="34" charset="0"/>
              </a:defRPr>
            </a:lvl1pPr>
            <a:lvl2pPr marL="742950" indent="-285750" eaLnBrk="0" hangingPunct="0">
              <a:defRPr>
                <a:solidFill>
                  <a:schemeClr val="tx1"/>
                </a:solidFill>
                <a:latin typeface="Arial" charset="0"/>
                <a:ea typeface="Verdana" pitchFamily="34" charset="0"/>
                <a:cs typeface="Verdana" pitchFamily="34" charset="0"/>
              </a:defRPr>
            </a:lvl2pPr>
            <a:lvl3pPr marL="1143000" indent="-228600" eaLnBrk="0" hangingPunct="0">
              <a:defRPr>
                <a:solidFill>
                  <a:schemeClr val="tx1"/>
                </a:solidFill>
                <a:latin typeface="Arial" charset="0"/>
                <a:ea typeface="Verdana" pitchFamily="34" charset="0"/>
                <a:cs typeface="Verdana" pitchFamily="34" charset="0"/>
              </a:defRPr>
            </a:lvl3pPr>
            <a:lvl4pPr marL="1600200" indent="-228600" eaLnBrk="0" hangingPunct="0">
              <a:defRPr>
                <a:solidFill>
                  <a:schemeClr val="tx1"/>
                </a:solidFill>
                <a:latin typeface="Arial" charset="0"/>
                <a:ea typeface="Verdana" pitchFamily="34" charset="0"/>
                <a:cs typeface="Verdana" pitchFamily="34" charset="0"/>
              </a:defRPr>
            </a:lvl4pPr>
            <a:lvl5pPr marL="2057400" indent="-228600" eaLnBrk="0" hangingPunct="0">
              <a:defRPr>
                <a:solidFill>
                  <a:schemeClr val="tx1"/>
                </a:solidFill>
                <a:latin typeface="Arial" charset="0"/>
                <a:ea typeface="Verdana" pitchFamily="34" charset="0"/>
                <a:cs typeface="Verdana" pitchFamily="34" charset="0"/>
              </a:defRPr>
            </a:lvl5pPr>
            <a:lvl6pPr marL="2514600" indent="-228600" eaLnBrk="0" fontAlgn="base" hangingPunct="0">
              <a:spcBef>
                <a:spcPct val="0"/>
              </a:spcBef>
              <a:spcAft>
                <a:spcPct val="0"/>
              </a:spcAft>
              <a:defRPr>
                <a:solidFill>
                  <a:schemeClr val="tx1"/>
                </a:solidFill>
                <a:latin typeface="Arial" charset="0"/>
                <a:ea typeface="Verdana" pitchFamily="34" charset="0"/>
                <a:cs typeface="Verdana" pitchFamily="34" charset="0"/>
              </a:defRPr>
            </a:lvl6pPr>
            <a:lvl7pPr marL="2971800" indent="-228600" eaLnBrk="0" fontAlgn="base" hangingPunct="0">
              <a:spcBef>
                <a:spcPct val="0"/>
              </a:spcBef>
              <a:spcAft>
                <a:spcPct val="0"/>
              </a:spcAft>
              <a:defRPr>
                <a:solidFill>
                  <a:schemeClr val="tx1"/>
                </a:solidFill>
                <a:latin typeface="Arial" charset="0"/>
                <a:ea typeface="Verdana" pitchFamily="34" charset="0"/>
                <a:cs typeface="Verdana" pitchFamily="34" charset="0"/>
              </a:defRPr>
            </a:lvl7pPr>
            <a:lvl8pPr marL="3429000" indent="-228600" eaLnBrk="0" fontAlgn="base" hangingPunct="0">
              <a:spcBef>
                <a:spcPct val="0"/>
              </a:spcBef>
              <a:spcAft>
                <a:spcPct val="0"/>
              </a:spcAft>
              <a:defRPr>
                <a:solidFill>
                  <a:schemeClr val="tx1"/>
                </a:solidFill>
                <a:latin typeface="Arial" charset="0"/>
                <a:ea typeface="Verdana" pitchFamily="34" charset="0"/>
                <a:cs typeface="Verdana" pitchFamily="34" charset="0"/>
              </a:defRPr>
            </a:lvl8pPr>
            <a:lvl9pPr marL="3886200" indent="-228600" eaLnBrk="0" fontAlgn="base" hangingPunct="0">
              <a:spcBef>
                <a:spcPct val="0"/>
              </a:spcBef>
              <a:spcAft>
                <a:spcPct val="0"/>
              </a:spcAft>
              <a:defRPr>
                <a:solidFill>
                  <a:schemeClr val="tx1"/>
                </a:solidFill>
                <a:latin typeface="Arial" charset="0"/>
                <a:ea typeface="Verdana" pitchFamily="34" charset="0"/>
                <a:cs typeface="Verdana" pitchFamily="34" charset="0"/>
              </a:defRPr>
            </a:lvl9pPr>
          </a:lstStyle>
          <a:p>
            <a:pPr eaLnBrk="1" fontAlgn="base" hangingPunct="1">
              <a:spcBef>
                <a:spcPct val="0"/>
              </a:spcBef>
              <a:spcAft>
                <a:spcPct val="0"/>
              </a:spcAft>
            </a:pPr>
            <a:r>
              <a:rPr lang="en-US" sz="2000" smtClean="0">
                <a:solidFill>
                  <a:srgbClr val="FFFF00"/>
                </a:solidFill>
                <a:latin typeface="MoolBoran" pitchFamily="34" charset="0"/>
              </a:rPr>
              <a:t>FALCON ACADEMY of </a:t>
            </a:r>
            <a:r>
              <a:rPr lang="en-US" sz="2000" smtClean="0">
                <a:solidFill>
                  <a:srgbClr val="92D050"/>
                </a:solidFill>
                <a:latin typeface="MoolBoran" pitchFamily="34" charset="0"/>
              </a:rPr>
              <a:t>SUSTAINABLE TECHNOLOGIES</a:t>
            </a:r>
          </a:p>
        </p:txBody>
      </p:sp>
      <p:grpSp>
        <p:nvGrpSpPr>
          <p:cNvPr id="3077" name="Group 1"/>
          <p:cNvGrpSpPr>
            <a:grpSpLocks/>
          </p:cNvGrpSpPr>
          <p:nvPr/>
        </p:nvGrpSpPr>
        <p:grpSpPr bwMode="auto">
          <a:xfrm>
            <a:off x="4248150" y="1676400"/>
            <a:ext cx="4146550" cy="4419600"/>
            <a:chOff x="2442863" y="1676400"/>
            <a:chExt cx="4147321" cy="4419600"/>
          </a:xfrm>
        </p:grpSpPr>
        <p:sp>
          <p:nvSpPr>
            <p:cNvPr id="30" name="Freeform 29"/>
            <p:cNvSpPr/>
            <p:nvPr/>
          </p:nvSpPr>
          <p:spPr>
            <a:xfrm>
              <a:off x="5600988" y="2506663"/>
              <a:ext cx="911394" cy="2430462"/>
            </a:xfrm>
            <a:custGeom>
              <a:avLst/>
              <a:gdLst>
                <a:gd name="connsiteX0" fmla="*/ 231947 w 1168390"/>
                <a:gd name="connsiteY0" fmla="*/ 0 h 2933700"/>
                <a:gd name="connsiteX1" fmla="*/ 231947 w 1168390"/>
                <a:gd name="connsiteY1" fmla="*/ 0 h 2933700"/>
                <a:gd name="connsiteX2" fmla="*/ 174797 w 1168390"/>
                <a:gd name="connsiteY2" fmla="*/ 28575 h 2933700"/>
                <a:gd name="connsiteX3" fmla="*/ 127172 w 1168390"/>
                <a:gd name="connsiteY3" fmla="*/ 47625 h 2933700"/>
                <a:gd name="connsiteX4" fmla="*/ 74784 w 1168390"/>
                <a:gd name="connsiteY4" fmla="*/ 80963 h 2933700"/>
                <a:gd name="connsiteX5" fmla="*/ 60497 w 1168390"/>
                <a:gd name="connsiteY5" fmla="*/ 90488 h 2933700"/>
                <a:gd name="connsiteX6" fmla="*/ 31922 w 1168390"/>
                <a:gd name="connsiteY6" fmla="*/ 109538 h 2933700"/>
                <a:gd name="connsiteX7" fmla="*/ 27159 w 1168390"/>
                <a:gd name="connsiteY7" fmla="*/ 123825 h 2933700"/>
                <a:gd name="connsiteX8" fmla="*/ 22397 w 1168390"/>
                <a:gd name="connsiteY8" fmla="*/ 185738 h 2933700"/>
                <a:gd name="connsiteX9" fmla="*/ 50972 w 1168390"/>
                <a:gd name="connsiteY9" fmla="*/ 204788 h 2933700"/>
                <a:gd name="connsiteX10" fmla="*/ 79547 w 1168390"/>
                <a:gd name="connsiteY10" fmla="*/ 238125 h 2933700"/>
                <a:gd name="connsiteX11" fmla="*/ 93834 w 1168390"/>
                <a:gd name="connsiteY11" fmla="*/ 257175 h 2933700"/>
                <a:gd name="connsiteX12" fmla="*/ 122409 w 1168390"/>
                <a:gd name="connsiteY12" fmla="*/ 285750 h 2933700"/>
                <a:gd name="connsiteX13" fmla="*/ 131934 w 1168390"/>
                <a:gd name="connsiteY13" fmla="*/ 314325 h 2933700"/>
                <a:gd name="connsiteX14" fmla="*/ 136697 w 1168390"/>
                <a:gd name="connsiteY14" fmla="*/ 328613 h 2933700"/>
                <a:gd name="connsiteX15" fmla="*/ 131934 w 1168390"/>
                <a:gd name="connsiteY15" fmla="*/ 352425 h 2933700"/>
                <a:gd name="connsiteX16" fmla="*/ 103359 w 1168390"/>
                <a:gd name="connsiteY16" fmla="*/ 376238 h 2933700"/>
                <a:gd name="connsiteX17" fmla="*/ 74784 w 1168390"/>
                <a:gd name="connsiteY17" fmla="*/ 385763 h 2933700"/>
                <a:gd name="connsiteX18" fmla="*/ 60497 w 1168390"/>
                <a:gd name="connsiteY18" fmla="*/ 390525 h 2933700"/>
                <a:gd name="connsiteX19" fmla="*/ 46209 w 1168390"/>
                <a:gd name="connsiteY19" fmla="*/ 404813 h 2933700"/>
                <a:gd name="connsiteX20" fmla="*/ 31922 w 1168390"/>
                <a:gd name="connsiteY20" fmla="*/ 409575 h 2933700"/>
                <a:gd name="connsiteX21" fmla="*/ 27159 w 1168390"/>
                <a:gd name="connsiteY21" fmla="*/ 423863 h 2933700"/>
                <a:gd name="connsiteX22" fmla="*/ 17634 w 1168390"/>
                <a:gd name="connsiteY22" fmla="*/ 438150 h 2933700"/>
                <a:gd name="connsiteX23" fmla="*/ 31922 w 1168390"/>
                <a:gd name="connsiteY23" fmla="*/ 523875 h 2933700"/>
                <a:gd name="connsiteX24" fmla="*/ 41447 w 1168390"/>
                <a:gd name="connsiteY24" fmla="*/ 538163 h 2933700"/>
                <a:gd name="connsiteX25" fmla="*/ 55734 w 1168390"/>
                <a:gd name="connsiteY25" fmla="*/ 547688 h 2933700"/>
                <a:gd name="connsiteX26" fmla="*/ 84309 w 1168390"/>
                <a:gd name="connsiteY26" fmla="*/ 604838 h 2933700"/>
                <a:gd name="connsiteX27" fmla="*/ 98597 w 1168390"/>
                <a:gd name="connsiteY27" fmla="*/ 614363 h 2933700"/>
                <a:gd name="connsiteX28" fmla="*/ 131934 w 1168390"/>
                <a:gd name="connsiteY28" fmla="*/ 647700 h 2933700"/>
                <a:gd name="connsiteX29" fmla="*/ 141459 w 1168390"/>
                <a:gd name="connsiteY29" fmla="*/ 661988 h 2933700"/>
                <a:gd name="connsiteX30" fmla="*/ 170034 w 1168390"/>
                <a:gd name="connsiteY30" fmla="*/ 681038 h 2933700"/>
                <a:gd name="connsiteX31" fmla="*/ 189084 w 1168390"/>
                <a:gd name="connsiteY31" fmla="*/ 709613 h 2933700"/>
                <a:gd name="connsiteX32" fmla="*/ 203372 w 1168390"/>
                <a:gd name="connsiteY32" fmla="*/ 728663 h 2933700"/>
                <a:gd name="connsiteX33" fmla="*/ 212897 w 1168390"/>
                <a:gd name="connsiteY33" fmla="*/ 762000 h 2933700"/>
                <a:gd name="connsiteX34" fmla="*/ 227184 w 1168390"/>
                <a:gd name="connsiteY34" fmla="*/ 776288 h 2933700"/>
                <a:gd name="connsiteX35" fmla="*/ 246234 w 1168390"/>
                <a:gd name="connsiteY35" fmla="*/ 804863 h 2933700"/>
                <a:gd name="connsiteX36" fmla="*/ 255759 w 1168390"/>
                <a:gd name="connsiteY36" fmla="*/ 819150 h 2933700"/>
                <a:gd name="connsiteX37" fmla="*/ 265284 w 1168390"/>
                <a:gd name="connsiteY37" fmla="*/ 833438 h 2933700"/>
                <a:gd name="connsiteX38" fmla="*/ 289097 w 1168390"/>
                <a:gd name="connsiteY38" fmla="*/ 862013 h 2933700"/>
                <a:gd name="connsiteX39" fmla="*/ 308147 w 1168390"/>
                <a:gd name="connsiteY39" fmla="*/ 885825 h 2933700"/>
                <a:gd name="connsiteX40" fmla="*/ 312909 w 1168390"/>
                <a:gd name="connsiteY40" fmla="*/ 900113 h 2933700"/>
                <a:gd name="connsiteX41" fmla="*/ 336722 w 1168390"/>
                <a:gd name="connsiteY41" fmla="*/ 923925 h 2933700"/>
                <a:gd name="connsiteX42" fmla="*/ 351009 w 1168390"/>
                <a:gd name="connsiteY42" fmla="*/ 952500 h 2933700"/>
                <a:gd name="connsiteX43" fmla="*/ 360534 w 1168390"/>
                <a:gd name="connsiteY43" fmla="*/ 981075 h 2933700"/>
                <a:gd name="connsiteX44" fmla="*/ 365297 w 1168390"/>
                <a:gd name="connsiteY44" fmla="*/ 995363 h 2933700"/>
                <a:gd name="connsiteX45" fmla="*/ 379584 w 1168390"/>
                <a:gd name="connsiteY45" fmla="*/ 1009650 h 2933700"/>
                <a:gd name="connsiteX46" fmla="*/ 389109 w 1168390"/>
                <a:gd name="connsiteY46" fmla="*/ 1038225 h 2933700"/>
                <a:gd name="connsiteX47" fmla="*/ 393872 w 1168390"/>
                <a:gd name="connsiteY47" fmla="*/ 1057275 h 2933700"/>
                <a:gd name="connsiteX48" fmla="*/ 412922 w 1168390"/>
                <a:gd name="connsiteY48" fmla="*/ 1085850 h 2933700"/>
                <a:gd name="connsiteX49" fmla="*/ 431972 w 1168390"/>
                <a:gd name="connsiteY49" fmla="*/ 1143000 h 2933700"/>
                <a:gd name="connsiteX50" fmla="*/ 436734 w 1168390"/>
                <a:gd name="connsiteY50" fmla="*/ 1157288 h 2933700"/>
                <a:gd name="connsiteX51" fmla="*/ 451022 w 1168390"/>
                <a:gd name="connsiteY51" fmla="*/ 1171575 h 2933700"/>
                <a:gd name="connsiteX52" fmla="*/ 470072 w 1168390"/>
                <a:gd name="connsiteY52" fmla="*/ 1214438 h 2933700"/>
                <a:gd name="connsiteX53" fmla="*/ 484359 w 1168390"/>
                <a:gd name="connsiteY53" fmla="*/ 1247775 h 2933700"/>
                <a:gd name="connsiteX54" fmla="*/ 493884 w 1168390"/>
                <a:gd name="connsiteY54" fmla="*/ 1276350 h 2933700"/>
                <a:gd name="connsiteX55" fmla="*/ 498647 w 1168390"/>
                <a:gd name="connsiteY55" fmla="*/ 1290638 h 2933700"/>
                <a:gd name="connsiteX56" fmla="*/ 503409 w 1168390"/>
                <a:gd name="connsiteY56" fmla="*/ 1304925 h 2933700"/>
                <a:gd name="connsiteX57" fmla="*/ 512934 w 1168390"/>
                <a:gd name="connsiteY57" fmla="*/ 1319213 h 2933700"/>
                <a:gd name="connsiteX58" fmla="*/ 522459 w 1168390"/>
                <a:gd name="connsiteY58" fmla="*/ 1347788 h 2933700"/>
                <a:gd name="connsiteX59" fmla="*/ 527222 w 1168390"/>
                <a:gd name="connsiteY59" fmla="*/ 1362075 h 2933700"/>
                <a:gd name="connsiteX60" fmla="*/ 531984 w 1168390"/>
                <a:gd name="connsiteY60" fmla="*/ 1376363 h 2933700"/>
                <a:gd name="connsiteX61" fmla="*/ 551034 w 1168390"/>
                <a:gd name="connsiteY61" fmla="*/ 1419225 h 2933700"/>
                <a:gd name="connsiteX62" fmla="*/ 560559 w 1168390"/>
                <a:gd name="connsiteY62" fmla="*/ 1447800 h 2933700"/>
                <a:gd name="connsiteX63" fmla="*/ 570084 w 1168390"/>
                <a:gd name="connsiteY63" fmla="*/ 1519238 h 2933700"/>
                <a:gd name="connsiteX64" fmla="*/ 574847 w 1168390"/>
                <a:gd name="connsiteY64" fmla="*/ 1547813 h 2933700"/>
                <a:gd name="connsiteX65" fmla="*/ 584372 w 1168390"/>
                <a:gd name="connsiteY65" fmla="*/ 1619250 h 2933700"/>
                <a:gd name="connsiteX66" fmla="*/ 589134 w 1168390"/>
                <a:gd name="connsiteY66" fmla="*/ 1924050 h 2933700"/>
                <a:gd name="connsiteX67" fmla="*/ 584372 w 1168390"/>
                <a:gd name="connsiteY67" fmla="*/ 2028825 h 2933700"/>
                <a:gd name="connsiteX68" fmla="*/ 570084 w 1168390"/>
                <a:gd name="connsiteY68" fmla="*/ 2071688 h 2933700"/>
                <a:gd name="connsiteX69" fmla="*/ 565322 w 1168390"/>
                <a:gd name="connsiteY69" fmla="*/ 2085975 h 2933700"/>
                <a:gd name="connsiteX70" fmla="*/ 560559 w 1168390"/>
                <a:gd name="connsiteY70" fmla="*/ 2119313 h 2933700"/>
                <a:gd name="connsiteX71" fmla="*/ 555797 w 1168390"/>
                <a:gd name="connsiteY71" fmla="*/ 2143125 h 2933700"/>
                <a:gd name="connsiteX72" fmla="*/ 546272 w 1168390"/>
                <a:gd name="connsiteY72" fmla="*/ 2224088 h 2933700"/>
                <a:gd name="connsiteX73" fmla="*/ 541509 w 1168390"/>
                <a:gd name="connsiteY73" fmla="*/ 2238375 h 2933700"/>
                <a:gd name="connsiteX74" fmla="*/ 527222 w 1168390"/>
                <a:gd name="connsiteY74" fmla="*/ 2305050 h 2933700"/>
                <a:gd name="connsiteX75" fmla="*/ 517697 w 1168390"/>
                <a:gd name="connsiteY75" fmla="*/ 2333625 h 2933700"/>
                <a:gd name="connsiteX76" fmla="*/ 508172 w 1168390"/>
                <a:gd name="connsiteY76" fmla="*/ 2381250 h 2933700"/>
                <a:gd name="connsiteX77" fmla="*/ 498647 w 1168390"/>
                <a:gd name="connsiteY77" fmla="*/ 2433638 h 2933700"/>
                <a:gd name="connsiteX78" fmla="*/ 493884 w 1168390"/>
                <a:gd name="connsiteY78" fmla="*/ 2447925 h 2933700"/>
                <a:gd name="connsiteX79" fmla="*/ 489122 w 1168390"/>
                <a:gd name="connsiteY79" fmla="*/ 2466975 h 2933700"/>
                <a:gd name="connsiteX80" fmla="*/ 484359 w 1168390"/>
                <a:gd name="connsiteY80" fmla="*/ 2519363 h 2933700"/>
                <a:gd name="connsiteX81" fmla="*/ 479597 w 1168390"/>
                <a:gd name="connsiteY81" fmla="*/ 2533650 h 2933700"/>
                <a:gd name="connsiteX82" fmla="*/ 493884 w 1168390"/>
                <a:gd name="connsiteY82" fmla="*/ 2647950 h 2933700"/>
                <a:gd name="connsiteX83" fmla="*/ 508172 w 1168390"/>
                <a:gd name="connsiteY83" fmla="*/ 2690813 h 2933700"/>
                <a:gd name="connsiteX84" fmla="*/ 527222 w 1168390"/>
                <a:gd name="connsiteY84" fmla="*/ 2743200 h 2933700"/>
                <a:gd name="connsiteX85" fmla="*/ 536747 w 1168390"/>
                <a:gd name="connsiteY85" fmla="*/ 2757488 h 2933700"/>
                <a:gd name="connsiteX86" fmla="*/ 541509 w 1168390"/>
                <a:gd name="connsiteY86" fmla="*/ 2776538 h 2933700"/>
                <a:gd name="connsiteX87" fmla="*/ 555797 w 1168390"/>
                <a:gd name="connsiteY87" fmla="*/ 2786063 h 2933700"/>
                <a:gd name="connsiteX88" fmla="*/ 598659 w 1168390"/>
                <a:gd name="connsiteY88" fmla="*/ 2824163 h 2933700"/>
                <a:gd name="connsiteX89" fmla="*/ 612947 w 1168390"/>
                <a:gd name="connsiteY89" fmla="*/ 2833688 h 2933700"/>
                <a:gd name="connsiteX90" fmla="*/ 627234 w 1168390"/>
                <a:gd name="connsiteY90" fmla="*/ 2843213 h 2933700"/>
                <a:gd name="connsiteX91" fmla="*/ 655809 w 1168390"/>
                <a:gd name="connsiteY91" fmla="*/ 2852738 h 2933700"/>
                <a:gd name="connsiteX92" fmla="*/ 679622 w 1168390"/>
                <a:gd name="connsiteY92" fmla="*/ 2862263 h 2933700"/>
                <a:gd name="connsiteX93" fmla="*/ 703434 w 1168390"/>
                <a:gd name="connsiteY93" fmla="*/ 2867025 h 2933700"/>
                <a:gd name="connsiteX94" fmla="*/ 732009 w 1168390"/>
                <a:gd name="connsiteY94" fmla="*/ 2876550 h 2933700"/>
                <a:gd name="connsiteX95" fmla="*/ 746297 w 1168390"/>
                <a:gd name="connsiteY95" fmla="*/ 2881313 h 2933700"/>
                <a:gd name="connsiteX96" fmla="*/ 765347 w 1168390"/>
                <a:gd name="connsiteY96" fmla="*/ 2886075 h 2933700"/>
                <a:gd name="connsiteX97" fmla="*/ 779634 w 1168390"/>
                <a:gd name="connsiteY97" fmla="*/ 2895600 h 2933700"/>
                <a:gd name="connsiteX98" fmla="*/ 808209 w 1168390"/>
                <a:gd name="connsiteY98" fmla="*/ 2905125 h 2933700"/>
                <a:gd name="connsiteX99" fmla="*/ 851072 w 1168390"/>
                <a:gd name="connsiteY99" fmla="*/ 2924175 h 2933700"/>
                <a:gd name="connsiteX100" fmla="*/ 865359 w 1168390"/>
                <a:gd name="connsiteY100" fmla="*/ 2928938 h 2933700"/>
                <a:gd name="connsiteX101" fmla="*/ 879647 w 1168390"/>
                <a:gd name="connsiteY101" fmla="*/ 2933700 h 2933700"/>
                <a:gd name="connsiteX102" fmla="*/ 922509 w 1168390"/>
                <a:gd name="connsiteY102" fmla="*/ 2914650 h 2933700"/>
                <a:gd name="connsiteX103" fmla="*/ 936797 w 1168390"/>
                <a:gd name="connsiteY103" fmla="*/ 2909888 h 2933700"/>
                <a:gd name="connsiteX104" fmla="*/ 941559 w 1168390"/>
                <a:gd name="connsiteY104" fmla="*/ 2895600 h 2933700"/>
                <a:gd name="connsiteX105" fmla="*/ 951084 w 1168390"/>
                <a:gd name="connsiteY105" fmla="*/ 2881313 h 2933700"/>
                <a:gd name="connsiteX106" fmla="*/ 946322 w 1168390"/>
                <a:gd name="connsiteY106" fmla="*/ 2852738 h 2933700"/>
                <a:gd name="connsiteX107" fmla="*/ 936797 w 1168390"/>
                <a:gd name="connsiteY107" fmla="*/ 2824163 h 2933700"/>
                <a:gd name="connsiteX108" fmla="*/ 951084 w 1168390"/>
                <a:gd name="connsiteY108" fmla="*/ 2786063 h 2933700"/>
                <a:gd name="connsiteX109" fmla="*/ 965372 w 1168390"/>
                <a:gd name="connsiteY109" fmla="*/ 2776538 h 2933700"/>
                <a:gd name="connsiteX110" fmla="*/ 993947 w 1168390"/>
                <a:gd name="connsiteY110" fmla="*/ 2733675 h 2933700"/>
                <a:gd name="connsiteX111" fmla="*/ 1003472 w 1168390"/>
                <a:gd name="connsiteY111" fmla="*/ 2719388 h 2933700"/>
                <a:gd name="connsiteX112" fmla="*/ 1008234 w 1168390"/>
                <a:gd name="connsiteY112" fmla="*/ 2705100 h 2933700"/>
                <a:gd name="connsiteX113" fmla="*/ 1027284 w 1168390"/>
                <a:gd name="connsiteY113" fmla="*/ 2676525 h 2933700"/>
                <a:gd name="connsiteX114" fmla="*/ 1036809 w 1168390"/>
                <a:gd name="connsiteY114" fmla="*/ 2643188 h 2933700"/>
                <a:gd name="connsiteX115" fmla="*/ 1046334 w 1168390"/>
                <a:gd name="connsiteY115" fmla="*/ 2628900 h 2933700"/>
                <a:gd name="connsiteX116" fmla="*/ 1055859 w 1168390"/>
                <a:gd name="connsiteY116" fmla="*/ 2547938 h 2933700"/>
                <a:gd name="connsiteX117" fmla="*/ 1060622 w 1168390"/>
                <a:gd name="connsiteY117" fmla="*/ 2524125 h 2933700"/>
                <a:gd name="connsiteX118" fmla="*/ 1074909 w 1168390"/>
                <a:gd name="connsiteY118" fmla="*/ 2476500 h 2933700"/>
                <a:gd name="connsiteX119" fmla="*/ 1089197 w 1168390"/>
                <a:gd name="connsiteY119" fmla="*/ 2424113 h 2933700"/>
                <a:gd name="connsiteX120" fmla="*/ 1098722 w 1168390"/>
                <a:gd name="connsiteY120" fmla="*/ 2395538 h 2933700"/>
                <a:gd name="connsiteX121" fmla="*/ 1108247 w 1168390"/>
                <a:gd name="connsiteY121" fmla="*/ 2381250 h 2933700"/>
                <a:gd name="connsiteX122" fmla="*/ 1127297 w 1168390"/>
                <a:gd name="connsiteY122" fmla="*/ 2333625 h 2933700"/>
                <a:gd name="connsiteX123" fmla="*/ 1132059 w 1168390"/>
                <a:gd name="connsiteY123" fmla="*/ 2295525 h 2933700"/>
                <a:gd name="connsiteX124" fmla="*/ 1136822 w 1168390"/>
                <a:gd name="connsiteY124" fmla="*/ 2281238 h 2933700"/>
                <a:gd name="connsiteX125" fmla="*/ 1127297 w 1168390"/>
                <a:gd name="connsiteY125" fmla="*/ 2214563 h 2933700"/>
                <a:gd name="connsiteX126" fmla="*/ 1132059 w 1168390"/>
                <a:gd name="connsiteY126" fmla="*/ 2133600 h 2933700"/>
                <a:gd name="connsiteX127" fmla="*/ 1136822 w 1168390"/>
                <a:gd name="connsiteY127" fmla="*/ 2114550 h 2933700"/>
                <a:gd name="connsiteX128" fmla="*/ 1141584 w 1168390"/>
                <a:gd name="connsiteY128" fmla="*/ 2076450 h 2933700"/>
                <a:gd name="connsiteX129" fmla="*/ 1127297 w 1168390"/>
                <a:gd name="connsiteY129" fmla="*/ 1695450 h 2933700"/>
                <a:gd name="connsiteX130" fmla="*/ 1122534 w 1168390"/>
                <a:gd name="connsiteY130" fmla="*/ 1638300 h 2933700"/>
                <a:gd name="connsiteX131" fmla="*/ 1113009 w 1168390"/>
                <a:gd name="connsiteY131" fmla="*/ 1514475 h 2933700"/>
                <a:gd name="connsiteX132" fmla="*/ 1098722 w 1168390"/>
                <a:gd name="connsiteY132" fmla="*/ 1476375 h 2933700"/>
                <a:gd name="connsiteX133" fmla="*/ 1089197 w 1168390"/>
                <a:gd name="connsiteY133" fmla="*/ 1447800 h 2933700"/>
                <a:gd name="connsiteX134" fmla="*/ 1084434 w 1168390"/>
                <a:gd name="connsiteY134" fmla="*/ 1433513 h 2933700"/>
                <a:gd name="connsiteX135" fmla="*/ 1074909 w 1168390"/>
                <a:gd name="connsiteY135" fmla="*/ 1390650 h 2933700"/>
                <a:gd name="connsiteX136" fmla="*/ 1065384 w 1168390"/>
                <a:gd name="connsiteY136" fmla="*/ 1281113 h 2933700"/>
                <a:gd name="connsiteX137" fmla="*/ 1060622 w 1168390"/>
                <a:gd name="connsiteY137" fmla="*/ 1257300 h 2933700"/>
                <a:gd name="connsiteX138" fmla="*/ 1051097 w 1168390"/>
                <a:gd name="connsiteY138" fmla="*/ 1228725 h 2933700"/>
                <a:gd name="connsiteX139" fmla="*/ 1046334 w 1168390"/>
                <a:gd name="connsiteY139" fmla="*/ 1195388 h 2933700"/>
                <a:gd name="connsiteX140" fmla="*/ 1041572 w 1168390"/>
                <a:gd name="connsiteY140" fmla="*/ 1181100 h 2933700"/>
                <a:gd name="connsiteX141" fmla="*/ 1032047 w 1168390"/>
                <a:gd name="connsiteY141" fmla="*/ 1138238 h 2933700"/>
                <a:gd name="connsiteX142" fmla="*/ 1022522 w 1168390"/>
                <a:gd name="connsiteY142" fmla="*/ 1100138 h 2933700"/>
                <a:gd name="connsiteX143" fmla="*/ 1012997 w 1168390"/>
                <a:gd name="connsiteY143" fmla="*/ 1047750 h 2933700"/>
                <a:gd name="connsiteX144" fmla="*/ 1003472 w 1168390"/>
                <a:gd name="connsiteY144" fmla="*/ 1014413 h 2933700"/>
                <a:gd name="connsiteX145" fmla="*/ 989184 w 1168390"/>
                <a:gd name="connsiteY145" fmla="*/ 971550 h 2933700"/>
                <a:gd name="connsiteX146" fmla="*/ 974897 w 1168390"/>
                <a:gd name="connsiteY146" fmla="*/ 923925 h 2933700"/>
                <a:gd name="connsiteX147" fmla="*/ 965372 w 1168390"/>
                <a:gd name="connsiteY147" fmla="*/ 909638 h 2933700"/>
                <a:gd name="connsiteX148" fmla="*/ 960609 w 1168390"/>
                <a:gd name="connsiteY148" fmla="*/ 895350 h 2933700"/>
                <a:gd name="connsiteX149" fmla="*/ 941559 w 1168390"/>
                <a:gd name="connsiteY149" fmla="*/ 866775 h 2933700"/>
                <a:gd name="connsiteX150" fmla="*/ 922509 w 1168390"/>
                <a:gd name="connsiteY150" fmla="*/ 838200 h 2933700"/>
                <a:gd name="connsiteX151" fmla="*/ 912984 w 1168390"/>
                <a:gd name="connsiteY151" fmla="*/ 823913 h 2933700"/>
                <a:gd name="connsiteX152" fmla="*/ 898697 w 1168390"/>
                <a:gd name="connsiteY152" fmla="*/ 809625 h 2933700"/>
                <a:gd name="connsiteX153" fmla="*/ 893934 w 1168390"/>
                <a:gd name="connsiteY153" fmla="*/ 795338 h 2933700"/>
                <a:gd name="connsiteX154" fmla="*/ 870122 w 1168390"/>
                <a:gd name="connsiteY154" fmla="*/ 766763 h 2933700"/>
                <a:gd name="connsiteX155" fmla="*/ 860597 w 1168390"/>
                <a:gd name="connsiteY155" fmla="*/ 738188 h 2933700"/>
                <a:gd name="connsiteX156" fmla="*/ 832022 w 1168390"/>
                <a:gd name="connsiteY156" fmla="*/ 695325 h 2933700"/>
                <a:gd name="connsiteX157" fmla="*/ 822497 w 1168390"/>
                <a:gd name="connsiteY157" fmla="*/ 681038 h 2933700"/>
                <a:gd name="connsiteX158" fmla="*/ 812972 w 1168390"/>
                <a:gd name="connsiteY158" fmla="*/ 661988 h 2933700"/>
                <a:gd name="connsiteX159" fmla="*/ 798684 w 1168390"/>
                <a:gd name="connsiteY159" fmla="*/ 647700 h 2933700"/>
                <a:gd name="connsiteX160" fmla="*/ 793922 w 1168390"/>
                <a:gd name="connsiteY160" fmla="*/ 633413 h 2933700"/>
                <a:gd name="connsiteX161" fmla="*/ 779634 w 1168390"/>
                <a:gd name="connsiteY161" fmla="*/ 623888 h 2933700"/>
                <a:gd name="connsiteX162" fmla="*/ 770109 w 1168390"/>
                <a:gd name="connsiteY162" fmla="*/ 609600 h 2933700"/>
                <a:gd name="connsiteX163" fmla="*/ 751059 w 1168390"/>
                <a:gd name="connsiteY163" fmla="*/ 566738 h 2933700"/>
                <a:gd name="connsiteX164" fmla="*/ 736772 w 1168390"/>
                <a:gd name="connsiteY164" fmla="*/ 552450 h 2933700"/>
                <a:gd name="connsiteX165" fmla="*/ 727247 w 1168390"/>
                <a:gd name="connsiteY165" fmla="*/ 538163 h 2933700"/>
                <a:gd name="connsiteX166" fmla="*/ 722484 w 1168390"/>
                <a:gd name="connsiteY166" fmla="*/ 523875 h 2933700"/>
                <a:gd name="connsiteX167" fmla="*/ 708197 w 1168390"/>
                <a:gd name="connsiteY167" fmla="*/ 514350 h 2933700"/>
                <a:gd name="connsiteX168" fmla="*/ 689147 w 1168390"/>
                <a:gd name="connsiteY168" fmla="*/ 485775 h 2933700"/>
                <a:gd name="connsiteX169" fmla="*/ 670097 w 1168390"/>
                <a:gd name="connsiteY169" fmla="*/ 457200 h 2933700"/>
                <a:gd name="connsiteX170" fmla="*/ 660572 w 1168390"/>
                <a:gd name="connsiteY170" fmla="*/ 442913 h 2933700"/>
                <a:gd name="connsiteX171" fmla="*/ 636759 w 1168390"/>
                <a:gd name="connsiteY171" fmla="*/ 400050 h 2933700"/>
                <a:gd name="connsiteX172" fmla="*/ 617709 w 1168390"/>
                <a:gd name="connsiteY172" fmla="*/ 371475 h 2933700"/>
                <a:gd name="connsiteX173" fmla="*/ 598659 w 1168390"/>
                <a:gd name="connsiteY173" fmla="*/ 342900 h 2933700"/>
                <a:gd name="connsiteX174" fmla="*/ 584372 w 1168390"/>
                <a:gd name="connsiteY174" fmla="*/ 328613 h 2933700"/>
                <a:gd name="connsiteX175" fmla="*/ 574847 w 1168390"/>
                <a:gd name="connsiteY175" fmla="*/ 314325 h 2933700"/>
                <a:gd name="connsiteX176" fmla="*/ 546272 w 1168390"/>
                <a:gd name="connsiteY176" fmla="*/ 295275 h 2933700"/>
                <a:gd name="connsiteX177" fmla="*/ 541509 w 1168390"/>
                <a:gd name="connsiteY177" fmla="*/ 280988 h 2933700"/>
                <a:gd name="connsiteX178" fmla="*/ 512934 w 1168390"/>
                <a:gd name="connsiteY178" fmla="*/ 261938 h 2933700"/>
                <a:gd name="connsiteX179" fmla="*/ 493884 w 1168390"/>
                <a:gd name="connsiteY179" fmla="*/ 247650 h 2933700"/>
                <a:gd name="connsiteX180" fmla="*/ 460547 w 1168390"/>
                <a:gd name="connsiteY180" fmla="*/ 214313 h 2933700"/>
                <a:gd name="connsiteX181" fmla="*/ 446259 w 1168390"/>
                <a:gd name="connsiteY181" fmla="*/ 204788 h 2933700"/>
                <a:gd name="connsiteX182" fmla="*/ 427209 w 1168390"/>
                <a:gd name="connsiteY182" fmla="*/ 195263 h 2933700"/>
                <a:gd name="connsiteX183" fmla="*/ 408159 w 1168390"/>
                <a:gd name="connsiteY183" fmla="*/ 176213 h 2933700"/>
                <a:gd name="connsiteX184" fmla="*/ 393872 w 1168390"/>
                <a:gd name="connsiteY184" fmla="*/ 166688 h 2933700"/>
                <a:gd name="connsiteX185" fmla="*/ 384347 w 1168390"/>
                <a:gd name="connsiteY185" fmla="*/ 152400 h 2933700"/>
                <a:gd name="connsiteX186" fmla="*/ 355772 w 1168390"/>
                <a:gd name="connsiteY186" fmla="*/ 123825 h 2933700"/>
                <a:gd name="connsiteX187" fmla="*/ 322434 w 1168390"/>
                <a:gd name="connsiteY187" fmla="*/ 80963 h 2933700"/>
                <a:gd name="connsiteX188" fmla="*/ 308147 w 1168390"/>
                <a:gd name="connsiteY188" fmla="*/ 71438 h 2933700"/>
                <a:gd name="connsiteX189" fmla="*/ 289097 w 1168390"/>
                <a:gd name="connsiteY189" fmla="*/ 42863 h 2933700"/>
                <a:gd name="connsiteX190" fmla="*/ 231947 w 1168390"/>
                <a:gd name="connsiteY190" fmla="*/ 4763 h 2933700"/>
                <a:gd name="connsiteX191" fmla="*/ 231947 w 1168390"/>
                <a:gd name="connsiteY191" fmla="*/ 0 h 29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68390" h="2933700">
                  <a:moveTo>
                    <a:pt x="231947" y="0"/>
                  </a:moveTo>
                  <a:lnTo>
                    <a:pt x="231947" y="0"/>
                  </a:lnTo>
                  <a:cubicBezTo>
                    <a:pt x="137068" y="59300"/>
                    <a:pt x="230765" y="6188"/>
                    <a:pt x="174797" y="28575"/>
                  </a:cubicBezTo>
                  <a:cubicBezTo>
                    <a:pt x="117415" y="51528"/>
                    <a:pt x="170661" y="36754"/>
                    <a:pt x="127172" y="47625"/>
                  </a:cubicBezTo>
                  <a:cubicBezTo>
                    <a:pt x="93546" y="67801"/>
                    <a:pt x="111057" y="56781"/>
                    <a:pt x="74784" y="80963"/>
                  </a:cubicBezTo>
                  <a:cubicBezTo>
                    <a:pt x="70022" y="84138"/>
                    <a:pt x="64544" y="86441"/>
                    <a:pt x="60497" y="90488"/>
                  </a:cubicBezTo>
                  <a:cubicBezTo>
                    <a:pt x="42659" y="108325"/>
                    <a:pt x="52598" y="102645"/>
                    <a:pt x="31922" y="109538"/>
                  </a:cubicBezTo>
                  <a:cubicBezTo>
                    <a:pt x="30334" y="114300"/>
                    <a:pt x="29404" y="119335"/>
                    <a:pt x="27159" y="123825"/>
                  </a:cubicBezTo>
                  <a:cubicBezTo>
                    <a:pt x="14907" y="148329"/>
                    <a:pt x="0" y="140944"/>
                    <a:pt x="22397" y="185738"/>
                  </a:cubicBezTo>
                  <a:cubicBezTo>
                    <a:pt x="27517" y="195977"/>
                    <a:pt x="50972" y="204788"/>
                    <a:pt x="50972" y="204788"/>
                  </a:cubicBezTo>
                  <a:cubicBezTo>
                    <a:pt x="92751" y="260496"/>
                    <a:pt x="39747" y="191692"/>
                    <a:pt x="79547" y="238125"/>
                  </a:cubicBezTo>
                  <a:cubicBezTo>
                    <a:pt x="84713" y="244151"/>
                    <a:pt x="88524" y="251275"/>
                    <a:pt x="93834" y="257175"/>
                  </a:cubicBezTo>
                  <a:cubicBezTo>
                    <a:pt x="102845" y="267188"/>
                    <a:pt x="122409" y="285750"/>
                    <a:pt x="122409" y="285750"/>
                  </a:cubicBezTo>
                  <a:lnTo>
                    <a:pt x="131934" y="314325"/>
                  </a:lnTo>
                  <a:lnTo>
                    <a:pt x="136697" y="328613"/>
                  </a:lnTo>
                  <a:cubicBezTo>
                    <a:pt x="135109" y="336550"/>
                    <a:pt x="135554" y="345185"/>
                    <a:pt x="131934" y="352425"/>
                  </a:cubicBezTo>
                  <a:cubicBezTo>
                    <a:pt x="128729" y="358836"/>
                    <a:pt x="110394" y="373112"/>
                    <a:pt x="103359" y="376238"/>
                  </a:cubicBezTo>
                  <a:cubicBezTo>
                    <a:pt x="94184" y="380316"/>
                    <a:pt x="84309" y="382588"/>
                    <a:pt x="74784" y="385763"/>
                  </a:cubicBezTo>
                  <a:lnTo>
                    <a:pt x="60497" y="390525"/>
                  </a:lnTo>
                  <a:cubicBezTo>
                    <a:pt x="55734" y="395288"/>
                    <a:pt x="51813" y="401077"/>
                    <a:pt x="46209" y="404813"/>
                  </a:cubicBezTo>
                  <a:cubicBezTo>
                    <a:pt x="42032" y="407598"/>
                    <a:pt x="35472" y="406025"/>
                    <a:pt x="31922" y="409575"/>
                  </a:cubicBezTo>
                  <a:cubicBezTo>
                    <a:pt x="28372" y="413125"/>
                    <a:pt x="29404" y="419373"/>
                    <a:pt x="27159" y="423863"/>
                  </a:cubicBezTo>
                  <a:cubicBezTo>
                    <a:pt x="24599" y="428982"/>
                    <a:pt x="20809" y="433388"/>
                    <a:pt x="17634" y="438150"/>
                  </a:cubicBezTo>
                  <a:cubicBezTo>
                    <a:pt x="18996" y="454487"/>
                    <a:pt x="18576" y="503856"/>
                    <a:pt x="31922" y="523875"/>
                  </a:cubicBezTo>
                  <a:cubicBezTo>
                    <a:pt x="35097" y="528638"/>
                    <a:pt x="37400" y="534115"/>
                    <a:pt x="41447" y="538163"/>
                  </a:cubicBezTo>
                  <a:cubicBezTo>
                    <a:pt x="45494" y="542210"/>
                    <a:pt x="50972" y="544513"/>
                    <a:pt x="55734" y="547688"/>
                  </a:cubicBezTo>
                  <a:cubicBezTo>
                    <a:pt x="61167" y="563988"/>
                    <a:pt x="68482" y="594287"/>
                    <a:pt x="84309" y="604838"/>
                  </a:cubicBezTo>
                  <a:lnTo>
                    <a:pt x="98597" y="614363"/>
                  </a:lnTo>
                  <a:cubicBezTo>
                    <a:pt x="120432" y="647115"/>
                    <a:pt x="106787" y="639318"/>
                    <a:pt x="131934" y="647700"/>
                  </a:cubicBezTo>
                  <a:cubicBezTo>
                    <a:pt x="135109" y="652463"/>
                    <a:pt x="136989" y="658412"/>
                    <a:pt x="141459" y="661988"/>
                  </a:cubicBezTo>
                  <a:cubicBezTo>
                    <a:pt x="174184" y="688167"/>
                    <a:pt x="136035" y="637323"/>
                    <a:pt x="170034" y="681038"/>
                  </a:cubicBezTo>
                  <a:cubicBezTo>
                    <a:pt x="177062" y="690074"/>
                    <a:pt x="182215" y="700455"/>
                    <a:pt x="189084" y="709613"/>
                  </a:cubicBezTo>
                  <a:lnTo>
                    <a:pt x="203372" y="728663"/>
                  </a:lnTo>
                  <a:cubicBezTo>
                    <a:pt x="204008" y="731208"/>
                    <a:pt x="210162" y="757897"/>
                    <a:pt x="212897" y="762000"/>
                  </a:cubicBezTo>
                  <a:cubicBezTo>
                    <a:pt x="216633" y="767604"/>
                    <a:pt x="223049" y="770972"/>
                    <a:pt x="227184" y="776288"/>
                  </a:cubicBezTo>
                  <a:cubicBezTo>
                    <a:pt x="234212" y="785324"/>
                    <a:pt x="239884" y="795338"/>
                    <a:pt x="246234" y="804863"/>
                  </a:cubicBezTo>
                  <a:lnTo>
                    <a:pt x="255759" y="819150"/>
                  </a:lnTo>
                  <a:cubicBezTo>
                    <a:pt x="258934" y="823913"/>
                    <a:pt x="261236" y="829391"/>
                    <a:pt x="265284" y="833438"/>
                  </a:cubicBezTo>
                  <a:cubicBezTo>
                    <a:pt x="283620" y="851772"/>
                    <a:pt x="275836" y="842121"/>
                    <a:pt x="289097" y="862013"/>
                  </a:cubicBezTo>
                  <a:cubicBezTo>
                    <a:pt x="301067" y="897925"/>
                    <a:pt x="283527" y="855050"/>
                    <a:pt x="308147" y="885825"/>
                  </a:cubicBezTo>
                  <a:cubicBezTo>
                    <a:pt x="311283" y="889745"/>
                    <a:pt x="310664" y="895623"/>
                    <a:pt x="312909" y="900113"/>
                  </a:cubicBezTo>
                  <a:cubicBezTo>
                    <a:pt x="320846" y="915987"/>
                    <a:pt x="322435" y="914401"/>
                    <a:pt x="336722" y="923925"/>
                  </a:cubicBezTo>
                  <a:cubicBezTo>
                    <a:pt x="354085" y="976020"/>
                    <a:pt x="326396" y="897122"/>
                    <a:pt x="351009" y="952500"/>
                  </a:cubicBezTo>
                  <a:cubicBezTo>
                    <a:pt x="355087" y="961675"/>
                    <a:pt x="357359" y="971550"/>
                    <a:pt x="360534" y="981075"/>
                  </a:cubicBezTo>
                  <a:cubicBezTo>
                    <a:pt x="362122" y="985838"/>
                    <a:pt x="361747" y="991813"/>
                    <a:pt x="365297" y="995363"/>
                  </a:cubicBezTo>
                  <a:lnTo>
                    <a:pt x="379584" y="1009650"/>
                  </a:lnTo>
                  <a:cubicBezTo>
                    <a:pt x="382759" y="1019175"/>
                    <a:pt x="386674" y="1028485"/>
                    <a:pt x="389109" y="1038225"/>
                  </a:cubicBezTo>
                  <a:cubicBezTo>
                    <a:pt x="390697" y="1044575"/>
                    <a:pt x="390945" y="1051421"/>
                    <a:pt x="393872" y="1057275"/>
                  </a:cubicBezTo>
                  <a:cubicBezTo>
                    <a:pt x="398992" y="1067514"/>
                    <a:pt x="412922" y="1085850"/>
                    <a:pt x="412922" y="1085850"/>
                  </a:cubicBezTo>
                  <a:lnTo>
                    <a:pt x="431972" y="1143000"/>
                  </a:lnTo>
                  <a:cubicBezTo>
                    <a:pt x="433560" y="1147763"/>
                    <a:pt x="433184" y="1153738"/>
                    <a:pt x="436734" y="1157288"/>
                  </a:cubicBezTo>
                  <a:lnTo>
                    <a:pt x="451022" y="1171575"/>
                  </a:lnTo>
                  <a:cubicBezTo>
                    <a:pt x="462357" y="1205580"/>
                    <a:pt x="454978" y="1191796"/>
                    <a:pt x="470072" y="1214438"/>
                  </a:cubicBezTo>
                  <a:cubicBezTo>
                    <a:pt x="482668" y="1264828"/>
                    <a:pt x="465566" y="1205492"/>
                    <a:pt x="484359" y="1247775"/>
                  </a:cubicBezTo>
                  <a:cubicBezTo>
                    <a:pt x="488437" y="1256950"/>
                    <a:pt x="490709" y="1266825"/>
                    <a:pt x="493884" y="1276350"/>
                  </a:cubicBezTo>
                  <a:lnTo>
                    <a:pt x="498647" y="1290638"/>
                  </a:lnTo>
                  <a:cubicBezTo>
                    <a:pt x="500234" y="1295400"/>
                    <a:pt x="500625" y="1300748"/>
                    <a:pt x="503409" y="1304925"/>
                  </a:cubicBezTo>
                  <a:cubicBezTo>
                    <a:pt x="506584" y="1309688"/>
                    <a:pt x="510609" y="1313982"/>
                    <a:pt x="512934" y="1319213"/>
                  </a:cubicBezTo>
                  <a:cubicBezTo>
                    <a:pt x="517012" y="1328388"/>
                    <a:pt x="519284" y="1338263"/>
                    <a:pt x="522459" y="1347788"/>
                  </a:cubicBezTo>
                  <a:lnTo>
                    <a:pt x="527222" y="1362075"/>
                  </a:lnTo>
                  <a:cubicBezTo>
                    <a:pt x="528810" y="1366838"/>
                    <a:pt x="529199" y="1372186"/>
                    <a:pt x="531984" y="1376363"/>
                  </a:cubicBezTo>
                  <a:cubicBezTo>
                    <a:pt x="547079" y="1399004"/>
                    <a:pt x="539698" y="1385219"/>
                    <a:pt x="551034" y="1419225"/>
                  </a:cubicBezTo>
                  <a:cubicBezTo>
                    <a:pt x="551035" y="1419229"/>
                    <a:pt x="560558" y="1447795"/>
                    <a:pt x="560559" y="1447800"/>
                  </a:cubicBezTo>
                  <a:cubicBezTo>
                    <a:pt x="571601" y="1514047"/>
                    <a:pt x="558426" y="1431804"/>
                    <a:pt x="570084" y="1519238"/>
                  </a:cubicBezTo>
                  <a:cubicBezTo>
                    <a:pt x="571360" y="1528810"/>
                    <a:pt x="573379" y="1538269"/>
                    <a:pt x="574847" y="1547813"/>
                  </a:cubicBezTo>
                  <a:cubicBezTo>
                    <a:pt x="579224" y="1576264"/>
                    <a:pt x="580719" y="1590029"/>
                    <a:pt x="584372" y="1619250"/>
                  </a:cubicBezTo>
                  <a:cubicBezTo>
                    <a:pt x="585959" y="1720850"/>
                    <a:pt x="589134" y="1822438"/>
                    <a:pt x="589134" y="1924050"/>
                  </a:cubicBezTo>
                  <a:cubicBezTo>
                    <a:pt x="589134" y="1959011"/>
                    <a:pt x="588096" y="1994063"/>
                    <a:pt x="584372" y="2028825"/>
                  </a:cubicBezTo>
                  <a:cubicBezTo>
                    <a:pt x="584371" y="2028830"/>
                    <a:pt x="572466" y="2064542"/>
                    <a:pt x="570084" y="2071688"/>
                  </a:cubicBezTo>
                  <a:lnTo>
                    <a:pt x="565322" y="2085975"/>
                  </a:lnTo>
                  <a:cubicBezTo>
                    <a:pt x="563734" y="2097088"/>
                    <a:pt x="562404" y="2108240"/>
                    <a:pt x="560559" y="2119313"/>
                  </a:cubicBezTo>
                  <a:cubicBezTo>
                    <a:pt x="559228" y="2127297"/>
                    <a:pt x="556942" y="2135112"/>
                    <a:pt x="555797" y="2143125"/>
                  </a:cubicBezTo>
                  <a:cubicBezTo>
                    <a:pt x="553645" y="2158190"/>
                    <a:pt x="549234" y="2207797"/>
                    <a:pt x="546272" y="2224088"/>
                  </a:cubicBezTo>
                  <a:cubicBezTo>
                    <a:pt x="545374" y="2229027"/>
                    <a:pt x="543097" y="2233613"/>
                    <a:pt x="541509" y="2238375"/>
                  </a:cubicBezTo>
                  <a:cubicBezTo>
                    <a:pt x="537512" y="2262357"/>
                    <a:pt x="535134" y="2281313"/>
                    <a:pt x="527222" y="2305050"/>
                  </a:cubicBezTo>
                  <a:cubicBezTo>
                    <a:pt x="524047" y="2314575"/>
                    <a:pt x="519666" y="2323780"/>
                    <a:pt x="517697" y="2333625"/>
                  </a:cubicBezTo>
                  <a:cubicBezTo>
                    <a:pt x="514522" y="2349500"/>
                    <a:pt x="510834" y="2365281"/>
                    <a:pt x="508172" y="2381250"/>
                  </a:cubicBezTo>
                  <a:cubicBezTo>
                    <a:pt x="506052" y="2393971"/>
                    <a:pt x="501972" y="2420339"/>
                    <a:pt x="498647" y="2433638"/>
                  </a:cubicBezTo>
                  <a:cubicBezTo>
                    <a:pt x="497429" y="2438508"/>
                    <a:pt x="495263" y="2443098"/>
                    <a:pt x="493884" y="2447925"/>
                  </a:cubicBezTo>
                  <a:cubicBezTo>
                    <a:pt x="492086" y="2454219"/>
                    <a:pt x="490709" y="2460625"/>
                    <a:pt x="489122" y="2466975"/>
                  </a:cubicBezTo>
                  <a:cubicBezTo>
                    <a:pt x="487534" y="2484438"/>
                    <a:pt x="486839" y="2502005"/>
                    <a:pt x="484359" y="2519363"/>
                  </a:cubicBezTo>
                  <a:cubicBezTo>
                    <a:pt x="483649" y="2524332"/>
                    <a:pt x="479597" y="2528630"/>
                    <a:pt x="479597" y="2533650"/>
                  </a:cubicBezTo>
                  <a:cubicBezTo>
                    <a:pt x="479597" y="2650462"/>
                    <a:pt x="481056" y="2570991"/>
                    <a:pt x="493884" y="2647950"/>
                  </a:cubicBezTo>
                  <a:cubicBezTo>
                    <a:pt x="499588" y="2682171"/>
                    <a:pt x="493291" y="2668490"/>
                    <a:pt x="508172" y="2690813"/>
                  </a:cubicBezTo>
                  <a:cubicBezTo>
                    <a:pt x="512618" y="2704151"/>
                    <a:pt x="520594" y="2729945"/>
                    <a:pt x="527222" y="2743200"/>
                  </a:cubicBezTo>
                  <a:cubicBezTo>
                    <a:pt x="529782" y="2748320"/>
                    <a:pt x="533572" y="2752725"/>
                    <a:pt x="536747" y="2757488"/>
                  </a:cubicBezTo>
                  <a:cubicBezTo>
                    <a:pt x="538334" y="2763838"/>
                    <a:pt x="537878" y="2771092"/>
                    <a:pt x="541509" y="2776538"/>
                  </a:cubicBezTo>
                  <a:cubicBezTo>
                    <a:pt x="544684" y="2781301"/>
                    <a:pt x="551750" y="2782016"/>
                    <a:pt x="555797" y="2786063"/>
                  </a:cubicBezTo>
                  <a:cubicBezTo>
                    <a:pt x="598110" y="2828376"/>
                    <a:pt x="532966" y="2780368"/>
                    <a:pt x="598659" y="2824163"/>
                  </a:cubicBezTo>
                  <a:lnTo>
                    <a:pt x="612947" y="2833688"/>
                  </a:lnTo>
                  <a:cubicBezTo>
                    <a:pt x="617709" y="2836863"/>
                    <a:pt x="621804" y="2841403"/>
                    <a:pt x="627234" y="2843213"/>
                  </a:cubicBezTo>
                  <a:cubicBezTo>
                    <a:pt x="636759" y="2846388"/>
                    <a:pt x="646487" y="2849009"/>
                    <a:pt x="655809" y="2852738"/>
                  </a:cubicBezTo>
                  <a:cubicBezTo>
                    <a:pt x="663747" y="2855913"/>
                    <a:pt x="671433" y="2859807"/>
                    <a:pt x="679622" y="2862263"/>
                  </a:cubicBezTo>
                  <a:cubicBezTo>
                    <a:pt x="687375" y="2864589"/>
                    <a:pt x="695625" y="2864895"/>
                    <a:pt x="703434" y="2867025"/>
                  </a:cubicBezTo>
                  <a:cubicBezTo>
                    <a:pt x="713120" y="2869667"/>
                    <a:pt x="722484" y="2873375"/>
                    <a:pt x="732009" y="2876550"/>
                  </a:cubicBezTo>
                  <a:cubicBezTo>
                    <a:pt x="736772" y="2878138"/>
                    <a:pt x="741427" y="2880096"/>
                    <a:pt x="746297" y="2881313"/>
                  </a:cubicBezTo>
                  <a:lnTo>
                    <a:pt x="765347" y="2886075"/>
                  </a:lnTo>
                  <a:cubicBezTo>
                    <a:pt x="770109" y="2889250"/>
                    <a:pt x="774404" y="2893275"/>
                    <a:pt x="779634" y="2895600"/>
                  </a:cubicBezTo>
                  <a:cubicBezTo>
                    <a:pt x="788809" y="2899678"/>
                    <a:pt x="808209" y="2905125"/>
                    <a:pt x="808209" y="2905125"/>
                  </a:cubicBezTo>
                  <a:cubicBezTo>
                    <a:pt x="830852" y="2920220"/>
                    <a:pt x="817065" y="2912839"/>
                    <a:pt x="851072" y="2924175"/>
                  </a:cubicBezTo>
                  <a:lnTo>
                    <a:pt x="865359" y="2928938"/>
                  </a:lnTo>
                  <a:lnTo>
                    <a:pt x="879647" y="2933700"/>
                  </a:lnTo>
                  <a:cubicBezTo>
                    <a:pt x="902287" y="2918606"/>
                    <a:pt x="888506" y="2925984"/>
                    <a:pt x="922509" y="2914650"/>
                  </a:cubicBezTo>
                  <a:lnTo>
                    <a:pt x="936797" y="2909888"/>
                  </a:lnTo>
                  <a:cubicBezTo>
                    <a:pt x="938384" y="2905125"/>
                    <a:pt x="939314" y="2900090"/>
                    <a:pt x="941559" y="2895600"/>
                  </a:cubicBezTo>
                  <a:cubicBezTo>
                    <a:pt x="944119" y="2890481"/>
                    <a:pt x="950452" y="2887002"/>
                    <a:pt x="951084" y="2881313"/>
                  </a:cubicBezTo>
                  <a:cubicBezTo>
                    <a:pt x="952150" y="2871716"/>
                    <a:pt x="948664" y="2862106"/>
                    <a:pt x="946322" y="2852738"/>
                  </a:cubicBezTo>
                  <a:cubicBezTo>
                    <a:pt x="943887" y="2842998"/>
                    <a:pt x="936797" y="2824163"/>
                    <a:pt x="936797" y="2824163"/>
                  </a:cubicBezTo>
                  <a:cubicBezTo>
                    <a:pt x="940001" y="2811345"/>
                    <a:pt x="942189" y="2796737"/>
                    <a:pt x="951084" y="2786063"/>
                  </a:cubicBezTo>
                  <a:cubicBezTo>
                    <a:pt x="954748" y="2781666"/>
                    <a:pt x="960609" y="2779713"/>
                    <a:pt x="965372" y="2776538"/>
                  </a:cubicBezTo>
                  <a:lnTo>
                    <a:pt x="993947" y="2733675"/>
                  </a:lnTo>
                  <a:lnTo>
                    <a:pt x="1003472" y="2719388"/>
                  </a:lnTo>
                  <a:cubicBezTo>
                    <a:pt x="1005059" y="2714625"/>
                    <a:pt x="1005796" y="2709488"/>
                    <a:pt x="1008234" y="2705100"/>
                  </a:cubicBezTo>
                  <a:cubicBezTo>
                    <a:pt x="1013793" y="2695093"/>
                    <a:pt x="1027284" y="2676525"/>
                    <a:pt x="1027284" y="2676525"/>
                  </a:cubicBezTo>
                  <a:cubicBezTo>
                    <a:pt x="1028809" y="2670426"/>
                    <a:pt x="1033394" y="2650017"/>
                    <a:pt x="1036809" y="2643188"/>
                  </a:cubicBezTo>
                  <a:cubicBezTo>
                    <a:pt x="1039369" y="2638068"/>
                    <a:pt x="1043159" y="2633663"/>
                    <a:pt x="1046334" y="2628900"/>
                  </a:cubicBezTo>
                  <a:cubicBezTo>
                    <a:pt x="1049718" y="2595062"/>
                    <a:pt x="1050597" y="2579510"/>
                    <a:pt x="1055859" y="2547938"/>
                  </a:cubicBezTo>
                  <a:cubicBezTo>
                    <a:pt x="1057190" y="2539953"/>
                    <a:pt x="1058492" y="2531935"/>
                    <a:pt x="1060622" y="2524125"/>
                  </a:cubicBezTo>
                  <a:cubicBezTo>
                    <a:pt x="1074874" y="2471870"/>
                    <a:pt x="1065980" y="2516680"/>
                    <a:pt x="1074909" y="2476500"/>
                  </a:cubicBezTo>
                  <a:cubicBezTo>
                    <a:pt x="1083884" y="2436113"/>
                    <a:pt x="1074330" y="2468715"/>
                    <a:pt x="1089197" y="2424113"/>
                  </a:cubicBezTo>
                  <a:cubicBezTo>
                    <a:pt x="1089199" y="2424108"/>
                    <a:pt x="1098718" y="2395543"/>
                    <a:pt x="1098722" y="2395538"/>
                  </a:cubicBezTo>
                  <a:lnTo>
                    <a:pt x="1108247" y="2381250"/>
                  </a:lnTo>
                  <a:cubicBezTo>
                    <a:pt x="1120017" y="2345940"/>
                    <a:pt x="1113282" y="2361655"/>
                    <a:pt x="1127297" y="2333625"/>
                  </a:cubicBezTo>
                  <a:cubicBezTo>
                    <a:pt x="1128884" y="2320925"/>
                    <a:pt x="1129769" y="2308117"/>
                    <a:pt x="1132059" y="2295525"/>
                  </a:cubicBezTo>
                  <a:cubicBezTo>
                    <a:pt x="1132957" y="2290586"/>
                    <a:pt x="1136822" y="2286258"/>
                    <a:pt x="1136822" y="2281238"/>
                  </a:cubicBezTo>
                  <a:cubicBezTo>
                    <a:pt x="1136822" y="2248760"/>
                    <a:pt x="1133707" y="2240205"/>
                    <a:pt x="1127297" y="2214563"/>
                  </a:cubicBezTo>
                  <a:cubicBezTo>
                    <a:pt x="1128884" y="2187575"/>
                    <a:pt x="1129496" y="2160513"/>
                    <a:pt x="1132059" y="2133600"/>
                  </a:cubicBezTo>
                  <a:cubicBezTo>
                    <a:pt x="1132680" y="2127084"/>
                    <a:pt x="1135746" y="2121006"/>
                    <a:pt x="1136822" y="2114550"/>
                  </a:cubicBezTo>
                  <a:cubicBezTo>
                    <a:pt x="1138926" y="2101925"/>
                    <a:pt x="1139997" y="2089150"/>
                    <a:pt x="1141584" y="2076450"/>
                  </a:cubicBezTo>
                  <a:cubicBezTo>
                    <a:pt x="1139561" y="1928765"/>
                    <a:pt x="1168390" y="1818747"/>
                    <a:pt x="1127297" y="1695450"/>
                  </a:cubicBezTo>
                  <a:cubicBezTo>
                    <a:pt x="1125709" y="1676400"/>
                    <a:pt x="1123726" y="1657379"/>
                    <a:pt x="1122534" y="1638300"/>
                  </a:cubicBezTo>
                  <a:cubicBezTo>
                    <a:pt x="1119753" y="1593800"/>
                    <a:pt x="1122251" y="1556062"/>
                    <a:pt x="1113009" y="1514475"/>
                  </a:cubicBezTo>
                  <a:cubicBezTo>
                    <a:pt x="1110986" y="1505373"/>
                    <a:pt x="1100842" y="1482206"/>
                    <a:pt x="1098722" y="1476375"/>
                  </a:cubicBezTo>
                  <a:cubicBezTo>
                    <a:pt x="1095291" y="1466939"/>
                    <a:pt x="1092372" y="1457325"/>
                    <a:pt x="1089197" y="1447800"/>
                  </a:cubicBezTo>
                  <a:cubicBezTo>
                    <a:pt x="1087609" y="1443038"/>
                    <a:pt x="1085651" y="1438383"/>
                    <a:pt x="1084434" y="1433513"/>
                  </a:cubicBezTo>
                  <a:cubicBezTo>
                    <a:pt x="1077709" y="1406610"/>
                    <a:pt x="1080956" y="1420881"/>
                    <a:pt x="1074909" y="1390650"/>
                  </a:cubicBezTo>
                  <a:cubicBezTo>
                    <a:pt x="1071734" y="1354138"/>
                    <a:pt x="1072571" y="1317052"/>
                    <a:pt x="1065384" y="1281113"/>
                  </a:cubicBezTo>
                  <a:cubicBezTo>
                    <a:pt x="1063797" y="1273175"/>
                    <a:pt x="1062752" y="1265110"/>
                    <a:pt x="1060622" y="1257300"/>
                  </a:cubicBezTo>
                  <a:cubicBezTo>
                    <a:pt x="1057980" y="1247614"/>
                    <a:pt x="1051097" y="1228725"/>
                    <a:pt x="1051097" y="1228725"/>
                  </a:cubicBezTo>
                  <a:cubicBezTo>
                    <a:pt x="1049509" y="1217613"/>
                    <a:pt x="1048535" y="1206395"/>
                    <a:pt x="1046334" y="1195388"/>
                  </a:cubicBezTo>
                  <a:cubicBezTo>
                    <a:pt x="1045349" y="1190465"/>
                    <a:pt x="1042951" y="1185927"/>
                    <a:pt x="1041572" y="1181100"/>
                  </a:cubicBezTo>
                  <a:cubicBezTo>
                    <a:pt x="1031784" y="1146841"/>
                    <a:pt x="1041879" y="1177565"/>
                    <a:pt x="1032047" y="1138238"/>
                  </a:cubicBezTo>
                  <a:cubicBezTo>
                    <a:pt x="1021028" y="1094162"/>
                    <a:pt x="1034228" y="1164520"/>
                    <a:pt x="1022522" y="1100138"/>
                  </a:cubicBezTo>
                  <a:cubicBezTo>
                    <a:pt x="1019696" y="1084593"/>
                    <a:pt x="1016913" y="1063416"/>
                    <a:pt x="1012997" y="1047750"/>
                  </a:cubicBezTo>
                  <a:cubicBezTo>
                    <a:pt x="1003912" y="1011410"/>
                    <a:pt x="1012388" y="1058991"/>
                    <a:pt x="1003472" y="1014413"/>
                  </a:cubicBezTo>
                  <a:cubicBezTo>
                    <a:pt x="996139" y="977749"/>
                    <a:pt x="1005031" y="995321"/>
                    <a:pt x="989184" y="971550"/>
                  </a:cubicBezTo>
                  <a:cubicBezTo>
                    <a:pt x="986522" y="960900"/>
                    <a:pt x="979536" y="930883"/>
                    <a:pt x="974897" y="923925"/>
                  </a:cubicBezTo>
                  <a:cubicBezTo>
                    <a:pt x="971722" y="919163"/>
                    <a:pt x="967932" y="914757"/>
                    <a:pt x="965372" y="909638"/>
                  </a:cubicBezTo>
                  <a:cubicBezTo>
                    <a:pt x="963127" y="905148"/>
                    <a:pt x="963047" y="899739"/>
                    <a:pt x="960609" y="895350"/>
                  </a:cubicBezTo>
                  <a:cubicBezTo>
                    <a:pt x="955050" y="885343"/>
                    <a:pt x="947909" y="876300"/>
                    <a:pt x="941559" y="866775"/>
                  </a:cubicBezTo>
                  <a:lnTo>
                    <a:pt x="922509" y="838200"/>
                  </a:lnTo>
                  <a:cubicBezTo>
                    <a:pt x="919334" y="833438"/>
                    <a:pt x="917031" y="827960"/>
                    <a:pt x="912984" y="823913"/>
                  </a:cubicBezTo>
                  <a:lnTo>
                    <a:pt x="898697" y="809625"/>
                  </a:lnTo>
                  <a:cubicBezTo>
                    <a:pt x="897109" y="804863"/>
                    <a:pt x="896179" y="799828"/>
                    <a:pt x="893934" y="795338"/>
                  </a:cubicBezTo>
                  <a:cubicBezTo>
                    <a:pt x="887302" y="782075"/>
                    <a:pt x="880656" y="777297"/>
                    <a:pt x="870122" y="766763"/>
                  </a:cubicBezTo>
                  <a:cubicBezTo>
                    <a:pt x="866947" y="757238"/>
                    <a:pt x="866166" y="746542"/>
                    <a:pt x="860597" y="738188"/>
                  </a:cubicBezTo>
                  <a:lnTo>
                    <a:pt x="832022" y="695325"/>
                  </a:lnTo>
                  <a:cubicBezTo>
                    <a:pt x="828847" y="690563"/>
                    <a:pt x="825057" y="686157"/>
                    <a:pt x="822497" y="681038"/>
                  </a:cubicBezTo>
                  <a:cubicBezTo>
                    <a:pt x="819322" y="674688"/>
                    <a:pt x="817099" y="667765"/>
                    <a:pt x="812972" y="661988"/>
                  </a:cubicBezTo>
                  <a:cubicBezTo>
                    <a:pt x="809057" y="656507"/>
                    <a:pt x="803447" y="652463"/>
                    <a:pt x="798684" y="647700"/>
                  </a:cubicBezTo>
                  <a:cubicBezTo>
                    <a:pt x="797097" y="642938"/>
                    <a:pt x="797058" y="637333"/>
                    <a:pt x="793922" y="633413"/>
                  </a:cubicBezTo>
                  <a:cubicBezTo>
                    <a:pt x="790346" y="628943"/>
                    <a:pt x="783681" y="627935"/>
                    <a:pt x="779634" y="623888"/>
                  </a:cubicBezTo>
                  <a:cubicBezTo>
                    <a:pt x="775587" y="619841"/>
                    <a:pt x="773284" y="614363"/>
                    <a:pt x="770109" y="609600"/>
                  </a:cubicBezTo>
                  <a:cubicBezTo>
                    <a:pt x="763186" y="588831"/>
                    <a:pt x="763638" y="581834"/>
                    <a:pt x="751059" y="566738"/>
                  </a:cubicBezTo>
                  <a:cubicBezTo>
                    <a:pt x="746747" y="561564"/>
                    <a:pt x="741084" y="557624"/>
                    <a:pt x="736772" y="552450"/>
                  </a:cubicBezTo>
                  <a:cubicBezTo>
                    <a:pt x="733108" y="548053"/>
                    <a:pt x="729807" y="543282"/>
                    <a:pt x="727247" y="538163"/>
                  </a:cubicBezTo>
                  <a:cubicBezTo>
                    <a:pt x="725002" y="533673"/>
                    <a:pt x="725620" y="527795"/>
                    <a:pt x="722484" y="523875"/>
                  </a:cubicBezTo>
                  <a:cubicBezTo>
                    <a:pt x="718908" y="519406"/>
                    <a:pt x="712959" y="517525"/>
                    <a:pt x="708197" y="514350"/>
                  </a:cubicBezTo>
                  <a:cubicBezTo>
                    <a:pt x="699088" y="487026"/>
                    <a:pt x="709957" y="512531"/>
                    <a:pt x="689147" y="485775"/>
                  </a:cubicBezTo>
                  <a:cubicBezTo>
                    <a:pt x="682119" y="476739"/>
                    <a:pt x="676447" y="466725"/>
                    <a:pt x="670097" y="457200"/>
                  </a:cubicBezTo>
                  <a:cubicBezTo>
                    <a:pt x="666922" y="452438"/>
                    <a:pt x="662382" y="448343"/>
                    <a:pt x="660572" y="442913"/>
                  </a:cubicBezTo>
                  <a:cubicBezTo>
                    <a:pt x="648917" y="407948"/>
                    <a:pt x="658147" y="421438"/>
                    <a:pt x="636759" y="400050"/>
                  </a:cubicBezTo>
                  <a:cubicBezTo>
                    <a:pt x="627652" y="372726"/>
                    <a:pt x="638519" y="398231"/>
                    <a:pt x="617709" y="371475"/>
                  </a:cubicBezTo>
                  <a:cubicBezTo>
                    <a:pt x="610681" y="362439"/>
                    <a:pt x="606754" y="350995"/>
                    <a:pt x="598659" y="342900"/>
                  </a:cubicBezTo>
                  <a:cubicBezTo>
                    <a:pt x="593897" y="338138"/>
                    <a:pt x="588684" y="333787"/>
                    <a:pt x="584372" y="328613"/>
                  </a:cubicBezTo>
                  <a:cubicBezTo>
                    <a:pt x="580708" y="324216"/>
                    <a:pt x="579155" y="318094"/>
                    <a:pt x="574847" y="314325"/>
                  </a:cubicBezTo>
                  <a:cubicBezTo>
                    <a:pt x="566232" y="306787"/>
                    <a:pt x="546272" y="295275"/>
                    <a:pt x="546272" y="295275"/>
                  </a:cubicBezTo>
                  <a:cubicBezTo>
                    <a:pt x="544684" y="290513"/>
                    <a:pt x="545059" y="284538"/>
                    <a:pt x="541509" y="280988"/>
                  </a:cubicBezTo>
                  <a:cubicBezTo>
                    <a:pt x="533414" y="272893"/>
                    <a:pt x="522092" y="268807"/>
                    <a:pt x="512934" y="261938"/>
                  </a:cubicBezTo>
                  <a:cubicBezTo>
                    <a:pt x="506584" y="257175"/>
                    <a:pt x="499757" y="252989"/>
                    <a:pt x="493884" y="247650"/>
                  </a:cubicBezTo>
                  <a:cubicBezTo>
                    <a:pt x="482256" y="237079"/>
                    <a:pt x="473623" y="223030"/>
                    <a:pt x="460547" y="214313"/>
                  </a:cubicBezTo>
                  <a:cubicBezTo>
                    <a:pt x="455784" y="211138"/>
                    <a:pt x="451229" y="207628"/>
                    <a:pt x="446259" y="204788"/>
                  </a:cubicBezTo>
                  <a:cubicBezTo>
                    <a:pt x="440095" y="201266"/>
                    <a:pt x="432889" y="199523"/>
                    <a:pt x="427209" y="195263"/>
                  </a:cubicBezTo>
                  <a:cubicBezTo>
                    <a:pt x="420025" y="189875"/>
                    <a:pt x="414977" y="182057"/>
                    <a:pt x="408159" y="176213"/>
                  </a:cubicBezTo>
                  <a:cubicBezTo>
                    <a:pt x="403813" y="172488"/>
                    <a:pt x="398634" y="169863"/>
                    <a:pt x="393872" y="166688"/>
                  </a:cubicBezTo>
                  <a:cubicBezTo>
                    <a:pt x="390697" y="161925"/>
                    <a:pt x="388150" y="156678"/>
                    <a:pt x="384347" y="152400"/>
                  </a:cubicBezTo>
                  <a:cubicBezTo>
                    <a:pt x="375398" y="142332"/>
                    <a:pt x="363244" y="135033"/>
                    <a:pt x="355772" y="123825"/>
                  </a:cubicBezTo>
                  <a:cubicBezTo>
                    <a:pt x="342494" y="103908"/>
                    <a:pt x="339223" y="94954"/>
                    <a:pt x="322434" y="80963"/>
                  </a:cubicBezTo>
                  <a:cubicBezTo>
                    <a:pt x="318037" y="77299"/>
                    <a:pt x="312909" y="74613"/>
                    <a:pt x="308147" y="71438"/>
                  </a:cubicBezTo>
                  <a:cubicBezTo>
                    <a:pt x="299038" y="44112"/>
                    <a:pt x="309907" y="69619"/>
                    <a:pt x="289097" y="42863"/>
                  </a:cubicBezTo>
                  <a:cubicBezTo>
                    <a:pt x="266767" y="14153"/>
                    <a:pt x="276600" y="4763"/>
                    <a:pt x="231947" y="4763"/>
                  </a:cubicBezTo>
                  <a:lnTo>
                    <a:pt x="23194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82" name="Picture 6"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863" y="1676400"/>
              <a:ext cx="414732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8" name="Picture 2" descr="C:\Users\Moreno\Pictures\ClipArt\Academy\logo_studentgroupaut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75" y="14865350"/>
            <a:ext cx="22304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355441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25" y="4741863"/>
            <a:ext cx="394017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292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process</a:t>
            </a:r>
            <a:endParaRPr lang="en-US" dirty="0"/>
          </a:p>
        </p:txBody>
      </p:sp>
      <p:sp>
        <p:nvSpPr>
          <p:cNvPr id="3" name="Content Placeholder 2"/>
          <p:cNvSpPr>
            <a:spLocks noGrp="1"/>
          </p:cNvSpPr>
          <p:nvPr>
            <p:ph sz="quarter" idx="1"/>
          </p:nvPr>
        </p:nvSpPr>
        <p:spPr/>
        <p:txBody>
          <a:bodyPr/>
          <a:lstStyle/>
          <a:p>
            <a:r>
              <a:rPr lang="en-US" dirty="0" smtClean="0"/>
              <a:t>Step 3: Determining how the students would work on the project and what the final product would be</a:t>
            </a:r>
          </a:p>
          <a:p>
            <a:endParaRPr lang="en-US" dirty="0" smtClean="0"/>
          </a:p>
          <a:p>
            <a:r>
              <a:rPr lang="en-US" dirty="0" smtClean="0"/>
              <a:t>Step 4: Creating a problem for the students to solve</a:t>
            </a:r>
          </a:p>
          <a:p>
            <a:endParaRPr lang="en-US" dirty="0"/>
          </a:p>
          <a:p>
            <a:r>
              <a:rPr lang="en-US" dirty="0" smtClean="0"/>
              <a:t>Step 5: Putting together the materials we would need to execute the project</a:t>
            </a:r>
            <a:endParaRPr lang="en-US" dirty="0"/>
          </a:p>
        </p:txBody>
      </p:sp>
    </p:spTree>
    <p:extLst>
      <p:ext uri="{BB962C8B-B14F-4D97-AF65-F5344CB8AC3E}">
        <p14:creationId xmlns:p14="http://schemas.microsoft.com/office/powerpoint/2010/main" val="373817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solidFill>
                  <a:schemeClr val="tx2"/>
                </a:solidFill>
              </a:rPr>
              <a:t>What the students saw</a:t>
            </a:r>
            <a:endParaRPr lang="en-US" dirty="0">
              <a:solidFill>
                <a:schemeClr val="tx2"/>
              </a:solidFill>
            </a:endParaRPr>
          </a:p>
        </p:txBody>
      </p:sp>
      <p:sp>
        <p:nvSpPr>
          <p:cNvPr id="3" name="Content Placeholder 2"/>
          <p:cNvSpPr>
            <a:spLocks noGrp="1"/>
          </p:cNvSpPr>
          <p:nvPr>
            <p:ph sz="quarter" idx="1"/>
          </p:nvPr>
        </p:nvSpPr>
        <p:spPr>
          <a:xfrm flipV="1">
            <a:off x="152400" y="3047999"/>
            <a:ext cx="850392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01487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FAST Academy</a:t>
            </a:r>
            <a:endParaRPr lang="en-US" dirty="0"/>
          </a:p>
        </p:txBody>
      </p:sp>
      <p:sp>
        <p:nvSpPr>
          <p:cNvPr id="3" name="Subtitle 2"/>
          <p:cNvSpPr>
            <a:spLocks noGrp="1"/>
          </p:cNvSpPr>
          <p:nvPr>
            <p:ph type="subTitle" idx="1"/>
          </p:nvPr>
        </p:nvSpPr>
        <p:spPr/>
        <p:txBody>
          <a:bodyPr/>
          <a:lstStyle/>
          <a:p>
            <a:r>
              <a:rPr lang="en-US" dirty="0" smtClean="0"/>
              <a:t>Disease Project</a:t>
            </a:r>
            <a:endParaRPr lang="en-US" dirty="0"/>
          </a:p>
        </p:txBody>
      </p:sp>
    </p:spTree>
    <p:extLst>
      <p:ext uri="{BB962C8B-B14F-4D97-AF65-F5344CB8AC3E}">
        <p14:creationId xmlns:p14="http://schemas.microsoft.com/office/powerpoint/2010/main" val="2101604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The Disease Project is a project that will ask a lot of you. You will be required to gather information in multiple classes and work together as a team to solve a problem.</a:t>
            </a:r>
            <a:endParaRPr lang="en-US" dirty="0"/>
          </a:p>
        </p:txBody>
      </p:sp>
    </p:spTree>
    <p:extLst>
      <p:ext uri="{BB962C8B-B14F-4D97-AF65-F5344CB8AC3E}">
        <p14:creationId xmlns:p14="http://schemas.microsoft.com/office/powerpoint/2010/main" val="212851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it work?</a:t>
            </a:r>
            <a:endParaRPr lang="en-US" dirty="0"/>
          </a:p>
        </p:txBody>
      </p:sp>
      <p:sp>
        <p:nvSpPr>
          <p:cNvPr id="3" name="Content Placeholder 2"/>
          <p:cNvSpPr>
            <a:spLocks noGrp="1"/>
          </p:cNvSpPr>
          <p:nvPr>
            <p:ph idx="1"/>
          </p:nvPr>
        </p:nvSpPr>
        <p:spPr/>
        <p:txBody>
          <a:bodyPr/>
          <a:lstStyle/>
          <a:p>
            <a:r>
              <a:rPr lang="en-US" dirty="0" smtClean="0"/>
              <a:t>You will be working in groups to solve a problem. Once you have solved the problem, you will be required to create a PowerPoint (or Google) presentation with your solution.</a:t>
            </a:r>
            <a:endParaRPr lang="en-US" dirty="0"/>
          </a:p>
        </p:txBody>
      </p:sp>
      <p:sp>
        <p:nvSpPr>
          <p:cNvPr id="4" name="Rectangle 3"/>
          <p:cNvSpPr/>
          <p:nvPr/>
        </p:nvSpPr>
        <p:spPr>
          <a:xfrm>
            <a:off x="3581400" y="4191000"/>
            <a:ext cx="53340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ELA SPEAKING AND LISTENING STANDARDS 6-12</a:t>
            </a:r>
            <a:endParaRPr lang="en-US" dirty="0"/>
          </a:p>
          <a:p>
            <a:r>
              <a:rPr lang="en-US" b="1" dirty="0"/>
              <a:t>Presentation of Knowledge and </a:t>
            </a:r>
            <a:r>
              <a:rPr lang="en-US" b="1" dirty="0" smtClean="0"/>
              <a:t>Ideas</a:t>
            </a:r>
          </a:p>
          <a:p>
            <a:r>
              <a:rPr lang="en-US" dirty="0"/>
              <a:t>5. Make strategic use of digital media (e.g., textual, graphical, audio, visual, and interactive elements) in presentations to enhance understanding of findings, reasoning, and evidence and to add interest.</a:t>
            </a:r>
          </a:p>
          <a:p>
            <a:endParaRPr lang="en-US" dirty="0"/>
          </a:p>
        </p:txBody>
      </p:sp>
    </p:spTree>
    <p:extLst>
      <p:ext uri="{BB962C8B-B14F-4D97-AF65-F5344CB8AC3E}">
        <p14:creationId xmlns:p14="http://schemas.microsoft.com/office/powerpoint/2010/main" val="3557672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r>
              <a:rPr lang="en-US" dirty="0" smtClean="0"/>
              <a:t>Once your group has solved the problem and figured out a solution, you will present your findings to your academy peers and a panel of teachers, who will grade your presentation.</a:t>
            </a:r>
            <a:endParaRPr lang="en-US" dirty="0"/>
          </a:p>
        </p:txBody>
      </p:sp>
      <p:sp>
        <p:nvSpPr>
          <p:cNvPr id="4" name="Rectangle 3"/>
          <p:cNvSpPr/>
          <p:nvPr/>
        </p:nvSpPr>
        <p:spPr>
          <a:xfrm>
            <a:off x="3494809" y="4218709"/>
            <a:ext cx="5562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ELA SPEAKING AND LISTENING STANDARDS 6-12</a:t>
            </a:r>
            <a:endParaRPr lang="en-US" dirty="0"/>
          </a:p>
          <a:p>
            <a:r>
              <a:rPr lang="en-US" b="1" dirty="0"/>
              <a:t>Presentation of Knowledge and Ideas</a:t>
            </a:r>
            <a:endParaRPr lang="en-US" dirty="0"/>
          </a:p>
          <a:p>
            <a:r>
              <a:rPr lang="en-US" dirty="0"/>
              <a:t>4. Present information, findings, and supporting evidence clearly, concisely, and </a:t>
            </a:r>
            <a:r>
              <a:rPr lang="en-US" dirty="0" smtClean="0"/>
              <a:t>logically… such </a:t>
            </a:r>
            <a:r>
              <a:rPr lang="en-US" dirty="0"/>
              <a:t>that listeners can follow the line of reasoning and the organization, development, substance, and style are appropriate to </a:t>
            </a:r>
            <a:r>
              <a:rPr lang="en-US" dirty="0" smtClean="0"/>
              <a:t>purpose…, </a:t>
            </a:r>
            <a:r>
              <a:rPr lang="en-US" dirty="0"/>
              <a:t>audience, and task.</a:t>
            </a:r>
          </a:p>
        </p:txBody>
      </p:sp>
    </p:spTree>
    <p:extLst>
      <p:ext uri="{BB962C8B-B14F-4D97-AF65-F5344CB8AC3E}">
        <p14:creationId xmlns:p14="http://schemas.microsoft.com/office/powerpoint/2010/main" val="44444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involved?</a:t>
            </a:r>
            <a:endParaRPr lang="en-US" dirty="0"/>
          </a:p>
        </p:txBody>
      </p:sp>
      <p:sp>
        <p:nvSpPr>
          <p:cNvPr id="3" name="Content Placeholder 2"/>
          <p:cNvSpPr>
            <a:spLocks noGrp="1"/>
          </p:cNvSpPr>
          <p:nvPr>
            <p:ph idx="1"/>
          </p:nvPr>
        </p:nvSpPr>
        <p:spPr/>
        <p:txBody>
          <a:bodyPr>
            <a:normAutofit lnSpcReduction="10000"/>
          </a:bodyPr>
          <a:lstStyle/>
          <a:p>
            <a:r>
              <a:rPr lang="en-US" dirty="0" smtClean="0"/>
              <a:t>All of these teachers will be working on this project with you. You will have at least some of them. </a:t>
            </a:r>
          </a:p>
          <a:p>
            <a:pPr lvl="1"/>
            <a:r>
              <a:rPr lang="en-US" dirty="0" smtClean="0"/>
              <a:t>Mr. Rodriguez</a:t>
            </a:r>
          </a:p>
          <a:p>
            <a:pPr lvl="1"/>
            <a:r>
              <a:rPr lang="en-US" dirty="0" smtClean="0"/>
              <a:t>Mr. Green</a:t>
            </a:r>
          </a:p>
          <a:p>
            <a:pPr lvl="1"/>
            <a:r>
              <a:rPr lang="en-US" dirty="0" smtClean="0"/>
              <a:t>Mrs. Andrews</a:t>
            </a:r>
          </a:p>
          <a:p>
            <a:pPr lvl="1"/>
            <a:r>
              <a:rPr lang="en-US" dirty="0" smtClean="0"/>
              <a:t>Mr. Andrews</a:t>
            </a:r>
          </a:p>
          <a:p>
            <a:pPr lvl="1"/>
            <a:r>
              <a:rPr lang="en-US" dirty="0" smtClean="0"/>
              <a:t>Mrs. Bookman</a:t>
            </a:r>
          </a:p>
          <a:p>
            <a:pPr lvl="1"/>
            <a:r>
              <a:rPr lang="en-US" dirty="0" smtClean="0"/>
              <a:t>Mr. Harris</a:t>
            </a:r>
          </a:p>
          <a:p>
            <a:pPr marL="0" indent="0">
              <a:buNone/>
            </a:pPr>
            <a:endParaRPr lang="en-US" dirty="0"/>
          </a:p>
        </p:txBody>
      </p:sp>
    </p:spTree>
    <p:extLst>
      <p:ext uri="{BB962C8B-B14F-4D97-AF65-F5344CB8AC3E}">
        <p14:creationId xmlns:p14="http://schemas.microsoft.com/office/powerpoint/2010/main" val="65452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You will need to share resources. Not every group has members in every class. You will need to figure out who has which teachers, and that person will be responsible for bringing back the parts of the project that the teacher presents.</a:t>
            </a:r>
            <a:endParaRPr lang="en-US" dirty="0"/>
          </a:p>
        </p:txBody>
      </p:sp>
    </p:spTree>
    <p:extLst>
      <p:ext uri="{BB962C8B-B14F-4D97-AF65-F5344CB8AC3E}">
        <p14:creationId xmlns:p14="http://schemas.microsoft.com/office/powerpoint/2010/main" val="1808820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The FAST Academy computer lab will have teachers available for help on certain days. Ask any of the involved teachers if you need help, and they can tell you which days the lab will be open for help.</a:t>
            </a:r>
            <a:endParaRPr lang="en-US" dirty="0"/>
          </a:p>
        </p:txBody>
      </p:sp>
    </p:spTree>
    <p:extLst>
      <p:ext uri="{BB962C8B-B14F-4D97-AF65-F5344CB8AC3E}">
        <p14:creationId xmlns:p14="http://schemas.microsoft.com/office/powerpoint/2010/main" val="345097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24744" cy="1143000"/>
          </a:xfrm>
        </p:spPr>
        <p:txBody>
          <a:bodyPr/>
          <a:lstStyle/>
          <a:p>
            <a:r>
              <a:rPr lang="en-US" dirty="0" smtClean="0"/>
              <a:t>This is YOUR project</a:t>
            </a:r>
            <a:endParaRPr lang="en-US" dirty="0"/>
          </a:p>
        </p:txBody>
      </p:sp>
      <p:sp>
        <p:nvSpPr>
          <p:cNvPr id="3" name="Content Placeholder 2"/>
          <p:cNvSpPr>
            <a:spLocks noGrp="1"/>
          </p:cNvSpPr>
          <p:nvPr>
            <p:ph idx="1"/>
          </p:nvPr>
        </p:nvSpPr>
        <p:spPr>
          <a:xfrm>
            <a:off x="457201" y="1828800"/>
            <a:ext cx="5181599" cy="4419600"/>
          </a:xfrm>
        </p:spPr>
        <p:txBody>
          <a:bodyPr/>
          <a:lstStyle/>
          <a:p>
            <a:r>
              <a:rPr lang="en-US" dirty="0" smtClean="0"/>
              <a:t>It is up to you to solve the problem  you are presented with. The teachers around you will offer support and the necessary information, but it is up to you to put it together in a way that works and create a presentation for the group.</a:t>
            </a:r>
            <a:endParaRPr lang="en-US" dirty="0"/>
          </a:p>
        </p:txBody>
      </p:sp>
      <p:sp>
        <p:nvSpPr>
          <p:cNvPr id="4" name="Rectangle 3"/>
          <p:cNvSpPr/>
          <p:nvPr/>
        </p:nvSpPr>
        <p:spPr>
          <a:xfrm>
            <a:off x="5715000" y="152400"/>
            <a:ext cx="32004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WRITING STANDARDS FOR LITERACY IN HISTORY/SOCIAL STUDIES, SCIENCE, AND TECHNICAL SUBJECTS 6-12 </a:t>
            </a:r>
            <a:endParaRPr lang="en-US" b="1" dirty="0" smtClean="0"/>
          </a:p>
          <a:p>
            <a:r>
              <a:rPr lang="en-US" b="1" dirty="0"/>
              <a:t>Research to Build and Present Knowledge</a:t>
            </a:r>
            <a:endParaRPr lang="en-US" dirty="0"/>
          </a:p>
          <a:p>
            <a:r>
              <a:rPr lang="en-US" dirty="0"/>
              <a:t>8. Gather relevant information from multiple authoritative print and digital sources (primary and secondary), using advanced searches effectively; assess the usefulness of each source in answering the research question; integrate information into the text selectively to maintain the flow of ideas, avoiding plagiarism and following a standard format for citation.</a:t>
            </a:r>
          </a:p>
          <a:p>
            <a:pPr algn="ctr"/>
            <a:endParaRPr lang="en-US" dirty="0"/>
          </a:p>
        </p:txBody>
      </p:sp>
    </p:spTree>
    <p:extLst>
      <p:ext uri="{BB962C8B-B14F-4D97-AF65-F5344CB8AC3E}">
        <p14:creationId xmlns:p14="http://schemas.microsoft.com/office/powerpoint/2010/main" val="312025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Palmdale High School FAST Academy</a:t>
            </a:r>
            <a:endParaRPr lang="en-US" dirty="0"/>
          </a:p>
        </p:txBody>
      </p:sp>
      <p:sp>
        <p:nvSpPr>
          <p:cNvPr id="2" name="Title 1"/>
          <p:cNvSpPr>
            <a:spLocks noGrp="1"/>
          </p:cNvSpPr>
          <p:nvPr>
            <p:ph type="ctrTitle"/>
          </p:nvPr>
        </p:nvSpPr>
        <p:spPr/>
        <p:txBody>
          <a:bodyPr>
            <a:normAutofit fontScale="90000"/>
          </a:bodyPr>
          <a:lstStyle/>
          <a:p>
            <a:r>
              <a:rPr lang="en-US" b="1" dirty="0"/>
              <a:t>Common Core and CTE: Making it Work</a:t>
            </a:r>
            <a:r>
              <a:rPr lang="en-US" dirty="0"/>
              <a:t/>
            </a:r>
            <a:br>
              <a:rPr lang="en-US" dirty="0"/>
            </a:br>
            <a:endParaRPr lang="en-US" dirty="0"/>
          </a:p>
        </p:txBody>
      </p:sp>
    </p:spTree>
    <p:extLst>
      <p:ext uri="{BB962C8B-B14F-4D97-AF65-F5344CB8AC3E}">
        <p14:creationId xmlns:p14="http://schemas.microsoft.com/office/powerpoint/2010/main" val="141491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anticipate:</a:t>
            </a:r>
            <a:endParaRPr lang="en-US" dirty="0"/>
          </a:p>
        </p:txBody>
      </p:sp>
      <p:sp>
        <p:nvSpPr>
          <p:cNvPr id="3" name="Content Placeholder 2"/>
          <p:cNvSpPr>
            <a:spLocks noGrp="1"/>
          </p:cNvSpPr>
          <p:nvPr>
            <p:ph idx="1"/>
          </p:nvPr>
        </p:nvSpPr>
        <p:spPr/>
        <p:txBody>
          <a:bodyPr/>
          <a:lstStyle/>
          <a:p>
            <a:r>
              <a:rPr lang="en-US" dirty="0"/>
              <a:t>The FAST Academy has reserved the mall after hours for a special event. Three hundred students from the academy attend the event, as well as several adults. Most of the adults have stepped outside for a short time, and everybody is having a good time. Then tragedy strikes…</a:t>
            </a:r>
          </a:p>
          <a:p>
            <a:pPr marL="0" indent="0">
              <a:buNone/>
            </a:pPr>
            <a:endParaRPr lang="en-US" dirty="0"/>
          </a:p>
        </p:txBody>
      </p:sp>
    </p:spTree>
    <p:extLst>
      <p:ext uri="{BB962C8B-B14F-4D97-AF65-F5344CB8AC3E}">
        <p14:creationId xmlns:p14="http://schemas.microsoft.com/office/powerpoint/2010/main" val="635493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990600"/>
          </a:xfrm>
        </p:spPr>
        <p:txBody>
          <a:bodyPr/>
          <a:lstStyle/>
          <a:p>
            <a:r>
              <a:rPr lang="en-US" dirty="0" smtClean="0"/>
              <a:t>What to anticipate:</a:t>
            </a:r>
            <a:endParaRPr lang="en-US" dirty="0"/>
          </a:p>
        </p:txBody>
      </p:sp>
      <p:sp>
        <p:nvSpPr>
          <p:cNvPr id="3" name="Content Placeholder 2"/>
          <p:cNvSpPr>
            <a:spLocks noGrp="1"/>
          </p:cNvSpPr>
          <p:nvPr>
            <p:ph idx="1"/>
          </p:nvPr>
        </p:nvSpPr>
        <p:spPr>
          <a:xfrm>
            <a:off x="457200" y="1524000"/>
            <a:ext cx="8229600" cy="4953000"/>
          </a:xfrm>
        </p:spPr>
        <p:txBody>
          <a:bodyPr>
            <a:normAutofit fontScale="92500"/>
          </a:bodyPr>
          <a:lstStyle/>
          <a:p>
            <a:r>
              <a:rPr lang="en-US" dirty="0" smtClean="0"/>
              <a:t>After a frantic 911 call to report the incident, the CDC is notified that there may be a dangerous health </a:t>
            </a:r>
            <a:r>
              <a:rPr lang="en-US" dirty="0"/>
              <a:t>situation and orders the facility locked down under quarantine. Nobody can go in or out until the CDC determines that there is not a threat to the general public. There are now 300 students trapped in the mall indefinitely. </a:t>
            </a:r>
          </a:p>
          <a:p>
            <a:pPr marL="68580" indent="0">
              <a:buNone/>
            </a:pPr>
            <a:endParaRPr lang="en-US" dirty="0"/>
          </a:p>
          <a:p>
            <a:r>
              <a:rPr lang="en-US" dirty="0"/>
              <a:t>In order to help everybody cope with the situation and not panic, you must decide what actions to take. Your team needs to work together to create a plan for handling the situation. You will present your information to your fellow students in order to reassure them and convince them to work together to get through the crisis.</a:t>
            </a:r>
          </a:p>
          <a:p>
            <a:endParaRPr lang="en-US" dirty="0"/>
          </a:p>
        </p:txBody>
      </p:sp>
    </p:spTree>
    <p:extLst>
      <p:ext uri="{BB962C8B-B14F-4D97-AF65-F5344CB8AC3E}">
        <p14:creationId xmlns:p14="http://schemas.microsoft.com/office/powerpoint/2010/main" val="2849518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24744" cy="1143000"/>
          </a:xfrm>
        </p:spPr>
        <p:txBody>
          <a:bodyPr/>
          <a:lstStyle/>
          <a:p>
            <a:r>
              <a:rPr lang="en-US" dirty="0" smtClean="0"/>
              <a:t>What to anticipate:</a:t>
            </a:r>
            <a:endParaRPr lang="en-US" dirty="0"/>
          </a:p>
        </p:txBody>
      </p:sp>
      <p:sp>
        <p:nvSpPr>
          <p:cNvPr id="3" name="Content Placeholder 2"/>
          <p:cNvSpPr>
            <a:spLocks noGrp="1"/>
          </p:cNvSpPr>
          <p:nvPr>
            <p:ph idx="1"/>
          </p:nvPr>
        </p:nvSpPr>
        <p:spPr>
          <a:xfrm>
            <a:off x="533400" y="1905000"/>
            <a:ext cx="6777317" cy="4419600"/>
          </a:xfrm>
        </p:spPr>
        <p:txBody>
          <a:bodyPr/>
          <a:lstStyle/>
          <a:p>
            <a:r>
              <a:rPr lang="en-US" dirty="0"/>
              <a:t>In your presentation, </a:t>
            </a:r>
            <a:endParaRPr lang="en-US" dirty="0" smtClean="0"/>
          </a:p>
          <a:p>
            <a:pPr marL="68580" indent="0">
              <a:buNone/>
            </a:pPr>
            <a:r>
              <a:rPr lang="en-US" dirty="0"/>
              <a:t> </a:t>
            </a:r>
            <a:r>
              <a:rPr lang="en-US" dirty="0" smtClean="0"/>
              <a:t>    you </a:t>
            </a:r>
            <a:r>
              <a:rPr lang="en-US" dirty="0"/>
              <a:t>need to:</a:t>
            </a:r>
          </a:p>
          <a:p>
            <a:pPr lvl="0"/>
            <a:r>
              <a:rPr lang="en-US" dirty="0" smtClean="0">
                <a:effectLst/>
              </a:rPr>
              <a:t>Identify the illness </a:t>
            </a:r>
          </a:p>
          <a:p>
            <a:pPr marL="68580" lvl="0" indent="0">
              <a:buNone/>
            </a:pPr>
            <a:r>
              <a:rPr lang="en-US" dirty="0"/>
              <a:t> </a:t>
            </a:r>
            <a:r>
              <a:rPr lang="en-US" dirty="0" smtClean="0"/>
              <a:t>  </a:t>
            </a:r>
            <a:r>
              <a:rPr lang="en-US" dirty="0" smtClean="0">
                <a:effectLst/>
              </a:rPr>
              <a:t>(based on symptoms):</a:t>
            </a:r>
          </a:p>
          <a:p>
            <a:pPr lvl="1"/>
            <a:r>
              <a:rPr lang="en-US" dirty="0" smtClean="0">
                <a:effectLst/>
              </a:rPr>
              <a:t>Name of disease</a:t>
            </a:r>
          </a:p>
          <a:p>
            <a:pPr lvl="1"/>
            <a:r>
              <a:rPr lang="en-US" dirty="0" smtClean="0">
                <a:effectLst/>
              </a:rPr>
              <a:t>Mortality rate</a:t>
            </a:r>
          </a:p>
          <a:p>
            <a:pPr lvl="1"/>
            <a:r>
              <a:rPr lang="en-US" dirty="0" smtClean="0">
                <a:effectLst/>
              </a:rPr>
              <a:t>Transmission path</a:t>
            </a:r>
          </a:p>
          <a:p>
            <a:pPr lvl="1"/>
            <a:r>
              <a:rPr lang="en-US" dirty="0" smtClean="0">
                <a:effectLst/>
              </a:rPr>
              <a:t>Incubation period</a:t>
            </a:r>
          </a:p>
          <a:p>
            <a:pPr lvl="1"/>
            <a:r>
              <a:rPr lang="en-US" dirty="0" smtClean="0">
                <a:effectLst/>
              </a:rPr>
              <a:t>Infection agent (virus, bacteria, etc.)</a:t>
            </a:r>
          </a:p>
          <a:p>
            <a:pPr lvl="1"/>
            <a:r>
              <a:rPr lang="en-US" dirty="0" smtClean="0">
                <a:effectLst/>
              </a:rPr>
              <a:t>Preventative measures</a:t>
            </a:r>
          </a:p>
          <a:p>
            <a:endParaRPr lang="en-US" dirty="0"/>
          </a:p>
        </p:txBody>
      </p:sp>
      <p:sp>
        <p:nvSpPr>
          <p:cNvPr id="4" name="Rectangle 3"/>
          <p:cNvSpPr/>
          <p:nvPr/>
        </p:nvSpPr>
        <p:spPr>
          <a:xfrm>
            <a:off x="4419600" y="1752600"/>
            <a:ext cx="4648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LANGUAGE STANDARDS 6-12</a:t>
            </a:r>
            <a:endParaRPr lang="en-US" dirty="0"/>
          </a:p>
          <a:p>
            <a:r>
              <a:rPr lang="en-US" b="1" dirty="0"/>
              <a:t>Vocabulary Acquisition and Use</a:t>
            </a:r>
            <a:endParaRPr lang="en-US" dirty="0"/>
          </a:p>
          <a:p>
            <a:r>
              <a:rPr lang="en-US" dirty="0"/>
              <a:t>6. Acquire and use accurately general academic domain-specific words and phrases, sufficient for reading, writing, speaking, and listening at the college and career readiness level; demonstrate independence in gathering vocabulary knowledge when considering a word or phrase important to comprehension or expression.</a:t>
            </a:r>
          </a:p>
        </p:txBody>
      </p:sp>
    </p:spTree>
    <p:extLst>
      <p:ext uri="{BB962C8B-B14F-4D97-AF65-F5344CB8AC3E}">
        <p14:creationId xmlns:p14="http://schemas.microsoft.com/office/powerpoint/2010/main" val="3107288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24744" cy="838200"/>
          </a:xfrm>
        </p:spPr>
        <p:txBody>
          <a:bodyPr>
            <a:normAutofit/>
          </a:bodyPr>
          <a:lstStyle/>
          <a:p>
            <a:r>
              <a:rPr lang="en-US" dirty="0" smtClean="0"/>
              <a:t>What to anticipate:</a:t>
            </a:r>
            <a:endParaRPr lang="en-US" dirty="0"/>
          </a:p>
        </p:txBody>
      </p:sp>
      <p:sp>
        <p:nvSpPr>
          <p:cNvPr id="3" name="Content Placeholder 2"/>
          <p:cNvSpPr>
            <a:spLocks noGrp="1"/>
          </p:cNvSpPr>
          <p:nvPr>
            <p:ph idx="1"/>
          </p:nvPr>
        </p:nvSpPr>
        <p:spPr>
          <a:xfrm>
            <a:off x="457200" y="1524000"/>
            <a:ext cx="6777317" cy="4953000"/>
          </a:xfrm>
        </p:spPr>
        <p:txBody>
          <a:bodyPr>
            <a:normAutofit/>
          </a:bodyPr>
          <a:lstStyle/>
          <a:p>
            <a:pPr lvl="0"/>
            <a:r>
              <a:rPr lang="en-US" dirty="0" smtClean="0">
                <a:effectLst/>
              </a:rPr>
              <a:t>Calculate the following:</a:t>
            </a:r>
          </a:p>
          <a:p>
            <a:pPr lvl="1"/>
            <a:r>
              <a:rPr lang="en-US" dirty="0" smtClean="0">
                <a:effectLst/>
              </a:rPr>
              <a:t>How long the quarantine will need</a:t>
            </a:r>
          </a:p>
          <a:p>
            <a:pPr marL="365760" lvl="1" indent="0">
              <a:buNone/>
            </a:pPr>
            <a:r>
              <a:rPr lang="en-US" dirty="0"/>
              <a:t> </a:t>
            </a:r>
            <a:r>
              <a:rPr lang="en-US" dirty="0" smtClean="0"/>
              <a:t> </a:t>
            </a:r>
            <a:r>
              <a:rPr lang="en-US" dirty="0" smtClean="0">
                <a:effectLst/>
              </a:rPr>
              <a:t> to last to ensure that there is no </a:t>
            </a:r>
          </a:p>
          <a:p>
            <a:pPr marL="365760" lvl="1" indent="0">
              <a:buNone/>
            </a:pPr>
            <a:r>
              <a:rPr lang="en-US" dirty="0"/>
              <a:t> </a:t>
            </a:r>
            <a:r>
              <a:rPr lang="en-US" dirty="0" smtClean="0"/>
              <a:t>  </a:t>
            </a:r>
            <a:r>
              <a:rPr lang="en-US" dirty="0" smtClean="0">
                <a:effectLst/>
              </a:rPr>
              <a:t>threat to the public</a:t>
            </a:r>
          </a:p>
          <a:p>
            <a:pPr lvl="1"/>
            <a:r>
              <a:rPr lang="en-US" dirty="0" smtClean="0">
                <a:effectLst/>
              </a:rPr>
              <a:t>Number of expected infections </a:t>
            </a:r>
          </a:p>
          <a:p>
            <a:pPr marL="365760" lvl="1" indent="0">
              <a:buNone/>
            </a:pPr>
            <a:r>
              <a:rPr lang="en-US" dirty="0"/>
              <a:t> </a:t>
            </a:r>
            <a:r>
              <a:rPr lang="en-US" dirty="0" smtClean="0"/>
              <a:t>   </a:t>
            </a:r>
            <a:r>
              <a:rPr lang="en-US" dirty="0" smtClean="0">
                <a:effectLst/>
              </a:rPr>
              <a:t>without preventative measures</a:t>
            </a:r>
          </a:p>
          <a:p>
            <a:pPr lvl="1"/>
            <a:r>
              <a:rPr lang="en-US" dirty="0" smtClean="0">
                <a:effectLst/>
              </a:rPr>
              <a:t>Number of deaths without </a:t>
            </a:r>
          </a:p>
          <a:p>
            <a:pPr marL="365760" lvl="1" indent="0">
              <a:buNone/>
            </a:pPr>
            <a:r>
              <a:rPr lang="en-US" dirty="0"/>
              <a:t> </a:t>
            </a:r>
            <a:r>
              <a:rPr lang="en-US" dirty="0" smtClean="0"/>
              <a:t>   </a:t>
            </a:r>
            <a:r>
              <a:rPr lang="en-US" dirty="0" smtClean="0">
                <a:effectLst/>
              </a:rPr>
              <a:t>preventative measures</a:t>
            </a:r>
          </a:p>
          <a:p>
            <a:pPr lvl="1"/>
            <a:r>
              <a:rPr lang="en-US" dirty="0" smtClean="0">
                <a:effectLst/>
              </a:rPr>
              <a:t>Number of expected infections </a:t>
            </a:r>
          </a:p>
          <a:p>
            <a:pPr marL="365760" lvl="1" indent="0">
              <a:buNone/>
            </a:pPr>
            <a:r>
              <a:rPr lang="en-US" dirty="0"/>
              <a:t> </a:t>
            </a:r>
            <a:r>
              <a:rPr lang="en-US" dirty="0" smtClean="0"/>
              <a:t>   </a:t>
            </a:r>
            <a:r>
              <a:rPr lang="en-US" dirty="0" smtClean="0">
                <a:effectLst/>
              </a:rPr>
              <a:t>with preventative measures</a:t>
            </a:r>
          </a:p>
          <a:p>
            <a:pPr lvl="1"/>
            <a:r>
              <a:rPr lang="en-US" dirty="0" smtClean="0">
                <a:effectLst/>
              </a:rPr>
              <a:t>Number of deaths with </a:t>
            </a:r>
          </a:p>
          <a:p>
            <a:pPr marL="365760" lvl="1" indent="0">
              <a:buNone/>
            </a:pPr>
            <a:r>
              <a:rPr lang="en-US" dirty="0"/>
              <a:t> </a:t>
            </a:r>
            <a:r>
              <a:rPr lang="en-US" dirty="0" smtClean="0"/>
              <a:t>   </a:t>
            </a:r>
            <a:r>
              <a:rPr lang="en-US" dirty="0" smtClean="0">
                <a:effectLst/>
              </a:rPr>
              <a:t>preventative measures</a:t>
            </a:r>
          </a:p>
          <a:p>
            <a:endParaRPr lang="en-US" dirty="0"/>
          </a:p>
        </p:txBody>
      </p:sp>
      <p:sp>
        <p:nvSpPr>
          <p:cNvPr id="4" name="Rectangle 3"/>
          <p:cNvSpPr/>
          <p:nvPr/>
        </p:nvSpPr>
        <p:spPr>
          <a:xfrm>
            <a:off x="5943600" y="304800"/>
            <a:ext cx="28956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Mathematics- Standards for mathematical processes</a:t>
            </a:r>
            <a:endParaRPr lang="en-US" dirty="0" smtClean="0"/>
          </a:p>
          <a:p>
            <a:r>
              <a:rPr lang="en-US" dirty="0" smtClean="0"/>
              <a:t>4 Model with mathematics.</a:t>
            </a:r>
          </a:p>
          <a:p>
            <a:r>
              <a:rPr lang="en-US" dirty="0"/>
              <a:t>By high school, a student might use geometry to solve a design problem or use a function to describe how one quantity of interest depends on another. Mathematically proficient students who can apply what they know are comfortable making assumptions and approximations to simplify a complicated situation, realizing that these may need revision later. </a:t>
            </a:r>
            <a:endParaRPr lang="en-US" dirty="0" smtClean="0"/>
          </a:p>
          <a:p>
            <a:endParaRPr lang="en-US" dirty="0"/>
          </a:p>
        </p:txBody>
      </p:sp>
    </p:spTree>
    <p:extLst>
      <p:ext uri="{BB962C8B-B14F-4D97-AF65-F5344CB8AC3E}">
        <p14:creationId xmlns:p14="http://schemas.microsoft.com/office/powerpoint/2010/main" val="289873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609600"/>
            <a:ext cx="7024744" cy="838200"/>
          </a:xfrm>
        </p:spPr>
        <p:txBody>
          <a:bodyPr/>
          <a:lstStyle/>
          <a:p>
            <a:r>
              <a:rPr lang="en-US" dirty="0" smtClean="0"/>
              <a:t>What to anticipate:</a:t>
            </a:r>
            <a:endParaRPr lang="en-US" dirty="0"/>
          </a:p>
        </p:txBody>
      </p:sp>
      <p:sp>
        <p:nvSpPr>
          <p:cNvPr id="3" name="Content Placeholder 2"/>
          <p:cNvSpPr>
            <a:spLocks noGrp="1"/>
          </p:cNvSpPr>
          <p:nvPr>
            <p:ph idx="1"/>
          </p:nvPr>
        </p:nvSpPr>
        <p:spPr>
          <a:xfrm>
            <a:off x="457200" y="1447800"/>
            <a:ext cx="6934200" cy="4419600"/>
          </a:xfrm>
        </p:spPr>
        <p:txBody>
          <a:bodyPr>
            <a:normAutofit fontScale="92500" lnSpcReduction="10000"/>
          </a:bodyPr>
          <a:lstStyle/>
          <a:p>
            <a:pPr lvl="1"/>
            <a:r>
              <a:rPr lang="en-US" dirty="0" smtClean="0">
                <a:effectLst/>
              </a:rPr>
              <a:t>How will 300 people live in the mall </a:t>
            </a:r>
          </a:p>
          <a:p>
            <a:pPr marL="365760" lvl="1" indent="0">
              <a:buNone/>
            </a:pPr>
            <a:r>
              <a:rPr lang="en-US" dirty="0"/>
              <a:t> </a:t>
            </a:r>
            <a:r>
              <a:rPr lang="en-US" dirty="0" smtClean="0"/>
              <a:t>  </a:t>
            </a:r>
            <a:r>
              <a:rPr lang="en-US" dirty="0" smtClean="0">
                <a:effectLst/>
              </a:rPr>
              <a:t>for the duration of the quarantine?</a:t>
            </a:r>
          </a:p>
          <a:p>
            <a:pPr lvl="2"/>
            <a:r>
              <a:rPr lang="en-US" dirty="0" smtClean="0">
                <a:effectLst/>
              </a:rPr>
              <a:t>Work out how you will meet the needs </a:t>
            </a:r>
          </a:p>
          <a:p>
            <a:pPr marL="685800" lvl="2" indent="0">
              <a:buNone/>
            </a:pPr>
            <a:r>
              <a:rPr lang="en-US" dirty="0"/>
              <a:t> </a:t>
            </a:r>
            <a:r>
              <a:rPr lang="en-US" dirty="0" smtClean="0"/>
              <a:t>   </a:t>
            </a:r>
            <a:r>
              <a:rPr lang="en-US" dirty="0" smtClean="0">
                <a:effectLst/>
              </a:rPr>
              <a:t>of all the people who are there.</a:t>
            </a:r>
          </a:p>
          <a:p>
            <a:pPr lvl="1"/>
            <a:r>
              <a:rPr lang="en-US" dirty="0" smtClean="0">
                <a:effectLst/>
              </a:rPr>
              <a:t>How will you use the space and/or </a:t>
            </a:r>
          </a:p>
          <a:p>
            <a:pPr marL="365760" lvl="1" indent="0">
              <a:buNone/>
            </a:pPr>
            <a:r>
              <a:rPr lang="en-US" dirty="0"/>
              <a:t> </a:t>
            </a:r>
            <a:r>
              <a:rPr lang="en-US" dirty="0" smtClean="0"/>
              <a:t>   </a:t>
            </a:r>
            <a:r>
              <a:rPr lang="en-US" dirty="0" smtClean="0">
                <a:effectLst/>
              </a:rPr>
              <a:t>materials available to you?</a:t>
            </a:r>
          </a:p>
          <a:p>
            <a:pPr lvl="1"/>
            <a:r>
              <a:rPr lang="en-US" dirty="0" smtClean="0">
                <a:effectLst/>
              </a:rPr>
              <a:t>How will you deal with and house the sick </a:t>
            </a:r>
          </a:p>
          <a:p>
            <a:pPr marL="365760" lvl="1" indent="0">
              <a:buNone/>
            </a:pPr>
            <a:r>
              <a:rPr lang="en-US" dirty="0"/>
              <a:t> </a:t>
            </a:r>
            <a:r>
              <a:rPr lang="en-US" dirty="0" smtClean="0"/>
              <a:t>   </a:t>
            </a:r>
            <a:r>
              <a:rPr lang="en-US" dirty="0" smtClean="0">
                <a:effectLst/>
              </a:rPr>
              <a:t>and dead?</a:t>
            </a:r>
          </a:p>
          <a:p>
            <a:pPr lvl="2"/>
            <a:r>
              <a:rPr lang="en-US" dirty="0" smtClean="0">
                <a:effectLst/>
              </a:rPr>
              <a:t>How much space do you need?</a:t>
            </a:r>
          </a:p>
          <a:p>
            <a:pPr lvl="1"/>
            <a:r>
              <a:rPr lang="en-US" dirty="0" smtClean="0">
                <a:effectLst/>
              </a:rPr>
              <a:t>What facilities will you need to deal with this situation?</a:t>
            </a:r>
          </a:p>
          <a:p>
            <a:pPr lvl="1"/>
            <a:r>
              <a:rPr lang="en-US" dirty="0" smtClean="0">
                <a:effectLst/>
              </a:rPr>
              <a:t>What environmental systems do you need to consider? How will you use them?</a:t>
            </a:r>
          </a:p>
        </p:txBody>
      </p:sp>
      <p:sp>
        <p:nvSpPr>
          <p:cNvPr id="4" name="Rectangle 3"/>
          <p:cNvSpPr/>
          <p:nvPr/>
        </p:nvSpPr>
        <p:spPr>
          <a:xfrm>
            <a:off x="6477000" y="152400"/>
            <a:ext cx="24384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Modeling with Geometry</a:t>
            </a:r>
            <a:endParaRPr lang="en-US" dirty="0"/>
          </a:p>
          <a:p>
            <a:r>
              <a:rPr lang="en-US" dirty="0"/>
              <a:t>Apply geometric methods to solve design problems (e.g., designing an object or structure to satisfy physical constraints or minimize cost; working with typographic grid systems based on ratios).</a:t>
            </a:r>
          </a:p>
        </p:txBody>
      </p:sp>
      <p:sp>
        <p:nvSpPr>
          <p:cNvPr id="5" name="Rectangle 4"/>
          <p:cNvSpPr/>
          <p:nvPr/>
        </p:nvSpPr>
        <p:spPr>
          <a:xfrm>
            <a:off x="1524000" y="5631873"/>
            <a:ext cx="6858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Project Lead the Way</a:t>
            </a:r>
            <a:endParaRPr lang="en-US" dirty="0"/>
          </a:p>
          <a:p>
            <a:pPr lvl="0"/>
            <a:r>
              <a:rPr lang="en-US" dirty="0"/>
              <a:t> </a:t>
            </a:r>
            <a:r>
              <a:rPr lang="en-US" b="1" dirty="0"/>
              <a:t>Introduction to Engineering Design (IED) </a:t>
            </a:r>
            <a:endParaRPr lang="en-US" b="1" dirty="0" smtClean="0"/>
          </a:p>
          <a:p>
            <a:pPr lvl="0"/>
            <a:r>
              <a:rPr lang="en-US" dirty="0" smtClean="0"/>
              <a:t>…Through </a:t>
            </a:r>
            <a:r>
              <a:rPr lang="en-US" dirty="0"/>
              <a:t>hands-on projects, students apply engineering standards and document their work.</a:t>
            </a:r>
          </a:p>
        </p:txBody>
      </p:sp>
    </p:spTree>
    <p:extLst>
      <p:ext uri="{BB962C8B-B14F-4D97-AF65-F5344CB8AC3E}">
        <p14:creationId xmlns:p14="http://schemas.microsoft.com/office/powerpoint/2010/main" val="264651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838200"/>
          </a:xfrm>
        </p:spPr>
        <p:txBody>
          <a:bodyPr/>
          <a:lstStyle/>
          <a:p>
            <a:r>
              <a:rPr lang="en-US" dirty="0" smtClean="0"/>
              <a:t>Basic information</a:t>
            </a:r>
            <a:endParaRPr lang="en-US" dirty="0"/>
          </a:p>
        </p:txBody>
      </p:sp>
      <p:sp>
        <p:nvSpPr>
          <p:cNvPr id="3" name="Content Placeholder 2"/>
          <p:cNvSpPr>
            <a:spLocks noGrp="1"/>
          </p:cNvSpPr>
          <p:nvPr>
            <p:ph idx="1"/>
          </p:nvPr>
        </p:nvSpPr>
        <p:spPr>
          <a:xfrm>
            <a:off x="1043492" y="1828800"/>
            <a:ext cx="6777317" cy="4343400"/>
          </a:xfrm>
        </p:spPr>
        <p:txBody>
          <a:bodyPr>
            <a:normAutofit/>
          </a:bodyPr>
          <a:lstStyle/>
          <a:p>
            <a:r>
              <a:rPr lang="en-US" dirty="0"/>
              <a:t>Assume a 75% infection rate for those exposed to contagious illnesses. For the sake of this project, the timelines between onset of significant symptoms and final outcomes may have been accelerated. All presenting symptoms are accurate. You will have access to expert guidance if you ask the right questions of the right people. You will have sufficient supplies available to see you through the quarantine time if you use them well. </a:t>
            </a:r>
          </a:p>
          <a:p>
            <a:endParaRPr lang="en-US" dirty="0"/>
          </a:p>
        </p:txBody>
      </p:sp>
    </p:spTree>
    <p:extLst>
      <p:ext uri="{BB962C8B-B14F-4D97-AF65-F5344CB8AC3E}">
        <p14:creationId xmlns:p14="http://schemas.microsoft.com/office/powerpoint/2010/main" val="2401564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dirty="0" smtClean="0">
                <a:solidFill>
                  <a:schemeClr val="tx2"/>
                </a:solidFill>
              </a:rPr>
              <a:t>Subject-specific lessons</a:t>
            </a:r>
            <a:endParaRPr lang="en-US" dirty="0">
              <a:solidFill>
                <a:schemeClr val="tx2"/>
              </a:solidFill>
            </a:endParaRPr>
          </a:p>
        </p:txBody>
      </p:sp>
      <p:sp>
        <p:nvSpPr>
          <p:cNvPr id="3" name="Content Placeholder 2"/>
          <p:cNvSpPr>
            <a:spLocks noGrp="1"/>
          </p:cNvSpPr>
          <p:nvPr>
            <p:ph sz="quarter" idx="1"/>
          </p:nvPr>
        </p:nvSpPr>
        <p:spPr>
          <a:xfrm>
            <a:off x="301752" y="3733800"/>
            <a:ext cx="8503920" cy="2365248"/>
          </a:xfrm>
        </p:spPr>
        <p:txBody>
          <a:bodyPr/>
          <a:lstStyle/>
          <a:p>
            <a:endParaRPr lang="en-US" dirty="0"/>
          </a:p>
        </p:txBody>
      </p:sp>
    </p:spTree>
    <p:extLst>
      <p:ext uri="{BB962C8B-B14F-4D97-AF65-F5344CB8AC3E}">
        <p14:creationId xmlns:p14="http://schemas.microsoft.com/office/powerpoint/2010/main" val="2355842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p>
            <a:r>
              <a:rPr lang="en-US" dirty="0" smtClean="0">
                <a:solidFill>
                  <a:schemeClr val="tx2"/>
                </a:solidFill>
              </a:rPr>
              <a:t>Biology</a:t>
            </a:r>
            <a:endParaRPr lang="en-US" dirty="0">
              <a:solidFill>
                <a:schemeClr val="tx2"/>
              </a:solidFill>
            </a:endParaRPr>
          </a:p>
        </p:txBody>
      </p:sp>
      <p:sp>
        <p:nvSpPr>
          <p:cNvPr id="3" name="Content Placeholder 2"/>
          <p:cNvSpPr>
            <a:spLocks noGrp="1"/>
          </p:cNvSpPr>
          <p:nvPr>
            <p:ph sz="quarter" idx="1"/>
          </p:nvPr>
        </p:nvSpPr>
        <p:spPr>
          <a:xfrm>
            <a:off x="301752" y="3886200"/>
            <a:ext cx="8503920" cy="2212848"/>
          </a:xfrm>
        </p:spPr>
        <p:txBody>
          <a:bodyPr/>
          <a:lstStyle/>
          <a:p>
            <a:endParaRPr lang="en-US" dirty="0"/>
          </a:p>
        </p:txBody>
      </p:sp>
    </p:spTree>
    <p:extLst>
      <p:ext uri="{BB962C8B-B14F-4D97-AF65-F5344CB8AC3E}">
        <p14:creationId xmlns:p14="http://schemas.microsoft.com/office/powerpoint/2010/main" val="1877879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Universal Precautions</a:t>
            </a:r>
          </a:p>
        </p:txBody>
      </p:sp>
      <p:sp>
        <p:nvSpPr>
          <p:cNvPr id="2051" name="Rectangle 3"/>
          <p:cNvSpPr>
            <a:spLocks noGrp="1" noChangeArrowheads="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2397198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Universal Precautions</a:t>
            </a:r>
          </a:p>
        </p:txBody>
      </p:sp>
      <p:sp>
        <p:nvSpPr>
          <p:cNvPr id="3075" name="Rectangle 3"/>
          <p:cNvSpPr>
            <a:spLocks noGrp="1" noChangeArrowheads="1"/>
          </p:cNvSpPr>
          <p:nvPr>
            <p:ph idx="1"/>
          </p:nvPr>
        </p:nvSpPr>
        <p:spPr/>
        <p:txBody>
          <a:bodyPr/>
          <a:lstStyle/>
          <a:p>
            <a:pPr eaLnBrk="1" hangingPunct="1"/>
            <a:r>
              <a:rPr lang="en-US" smtClean="0"/>
              <a:t>All blood and potentially infectious materials are treated as of they are infectious, regardless of the perceived status of the source individual.</a:t>
            </a:r>
          </a:p>
          <a:p>
            <a:pPr eaLnBrk="1" hangingPunct="1"/>
            <a:r>
              <a:rPr lang="en-US" smtClean="0"/>
              <a:t>You treat all blood and body fluids as if they are infected.</a:t>
            </a:r>
          </a:p>
        </p:txBody>
      </p:sp>
    </p:spTree>
    <p:extLst>
      <p:ext uri="{BB962C8B-B14F-4D97-AF65-F5344CB8AC3E}">
        <p14:creationId xmlns:p14="http://schemas.microsoft.com/office/powerpoint/2010/main" val="417612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challenge</a:t>
            </a:r>
            <a:endParaRPr lang="en-US" dirty="0"/>
          </a:p>
        </p:txBody>
      </p:sp>
      <p:sp>
        <p:nvSpPr>
          <p:cNvPr id="3" name="Content Placeholder 2"/>
          <p:cNvSpPr>
            <a:spLocks noGrp="1"/>
          </p:cNvSpPr>
          <p:nvPr>
            <p:ph sz="quarter" idx="1"/>
          </p:nvPr>
        </p:nvSpPr>
        <p:spPr/>
        <p:txBody>
          <a:bodyPr/>
          <a:lstStyle/>
          <a:p>
            <a:r>
              <a:rPr lang="en-US" dirty="0" smtClean="0"/>
              <a:t>Common Core is coming! </a:t>
            </a:r>
          </a:p>
          <a:p>
            <a:pPr marL="0" indent="0">
              <a:buNone/>
            </a:pPr>
            <a:endParaRPr lang="en-US" dirty="0"/>
          </a:p>
        </p:txBody>
      </p:sp>
    </p:spTree>
    <p:extLst>
      <p:ext uri="{BB962C8B-B14F-4D97-AF65-F5344CB8AC3E}">
        <p14:creationId xmlns:p14="http://schemas.microsoft.com/office/powerpoint/2010/main" val="1334687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Universal Precautions</a:t>
            </a:r>
          </a:p>
        </p:txBody>
      </p:sp>
      <p:sp>
        <p:nvSpPr>
          <p:cNvPr id="4099" name="Rectangle 3"/>
          <p:cNvSpPr>
            <a:spLocks noGrp="1" noChangeArrowheads="1"/>
          </p:cNvSpPr>
          <p:nvPr>
            <p:ph idx="1"/>
          </p:nvPr>
        </p:nvSpPr>
        <p:spPr/>
        <p:txBody>
          <a:bodyPr/>
          <a:lstStyle/>
          <a:p>
            <a:pPr eaLnBrk="1" hangingPunct="1"/>
            <a:r>
              <a:rPr lang="en-US" smtClean="0"/>
              <a:t>Wear gloves</a:t>
            </a:r>
          </a:p>
          <a:p>
            <a:pPr eaLnBrk="1" hangingPunct="1"/>
            <a:r>
              <a:rPr lang="en-US" smtClean="0"/>
              <a:t>Launder contaminated clothing</a:t>
            </a:r>
          </a:p>
          <a:p>
            <a:pPr eaLnBrk="1" hangingPunct="1"/>
            <a:r>
              <a:rPr lang="en-US" smtClean="0"/>
              <a:t>Wash hands</a:t>
            </a:r>
          </a:p>
          <a:p>
            <a:pPr eaLnBrk="1" hangingPunct="1"/>
            <a:r>
              <a:rPr lang="en-US" smtClean="0"/>
              <a:t>Avoid sharing food, drink, contact lens, cosmetics, lip balm	</a:t>
            </a:r>
          </a:p>
          <a:p>
            <a:pPr eaLnBrk="1" hangingPunct="1"/>
            <a:r>
              <a:rPr lang="en-US" smtClean="0"/>
              <a:t>Clean up</a:t>
            </a:r>
          </a:p>
          <a:p>
            <a:pPr eaLnBrk="1" hangingPunct="1"/>
            <a:r>
              <a:rPr lang="en-US" smtClean="0"/>
              <a:t>Report incident</a:t>
            </a:r>
          </a:p>
        </p:txBody>
      </p:sp>
    </p:spTree>
    <p:extLst>
      <p:ext uri="{BB962C8B-B14F-4D97-AF65-F5344CB8AC3E}">
        <p14:creationId xmlns:p14="http://schemas.microsoft.com/office/powerpoint/2010/main" val="365610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Other Precautions</a:t>
            </a:r>
          </a:p>
        </p:txBody>
      </p:sp>
      <p:sp>
        <p:nvSpPr>
          <p:cNvPr id="5123" name="Rectangle 3"/>
          <p:cNvSpPr>
            <a:spLocks noGrp="1" noChangeArrowheads="1"/>
          </p:cNvSpPr>
          <p:nvPr>
            <p:ph idx="1"/>
          </p:nvPr>
        </p:nvSpPr>
        <p:spPr/>
        <p:txBody>
          <a:bodyPr/>
          <a:lstStyle/>
          <a:p>
            <a:pPr eaLnBrk="1" hangingPunct="1"/>
            <a:r>
              <a:rPr lang="en-US" smtClean="0"/>
              <a:t>Masks</a:t>
            </a:r>
          </a:p>
          <a:p>
            <a:pPr eaLnBrk="1" hangingPunct="1"/>
            <a:r>
              <a:rPr lang="en-US" smtClean="0"/>
              <a:t>Safety glasses or goggles</a:t>
            </a:r>
          </a:p>
          <a:p>
            <a:pPr eaLnBrk="1" hangingPunct="1"/>
            <a:r>
              <a:rPr lang="en-US" smtClean="0"/>
              <a:t>Quarantine Infected patients</a:t>
            </a:r>
          </a:p>
          <a:p>
            <a:pPr eaLnBrk="1" hangingPunct="1"/>
            <a:r>
              <a:rPr lang="en-US" smtClean="0"/>
              <a:t>Full Hazard suits</a:t>
            </a:r>
          </a:p>
        </p:txBody>
      </p:sp>
    </p:spTree>
    <p:extLst>
      <p:ext uri="{BB962C8B-B14F-4D97-AF65-F5344CB8AC3E}">
        <p14:creationId xmlns:p14="http://schemas.microsoft.com/office/powerpoint/2010/main" val="136087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Diseases</a:t>
            </a:r>
          </a:p>
        </p:txBody>
      </p:sp>
      <p:sp>
        <p:nvSpPr>
          <p:cNvPr id="6147" name="Rectangle 3"/>
          <p:cNvSpPr>
            <a:spLocks noGrp="1" noChangeArrowheads="1"/>
          </p:cNvSpPr>
          <p:nvPr>
            <p:ph idx="1"/>
          </p:nvPr>
        </p:nvSpPr>
        <p:spPr/>
        <p:txBody>
          <a:bodyPr/>
          <a:lstStyle/>
          <a:p>
            <a:pPr eaLnBrk="1" hangingPunct="1"/>
            <a:r>
              <a:rPr lang="en-US" smtClean="0"/>
              <a:t>Some diseases are produced by bacteria, viruses, or fungi. </a:t>
            </a:r>
          </a:p>
          <a:p>
            <a:pPr eaLnBrk="1" hangingPunct="1"/>
            <a:r>
              <a:rPr lang="en-US" smtClean="0"/>
              <a:t>Others are caused by materials in the environment, such as cigarette smoke. </a:t>
            </a:r>
          </a:p>
          <a:p>
            <a:pPr eaLnBrk="1" hangingPunct="1"/>
            <a:r>
              <a:rPr lang="en-US" smtClean="0"/>
              <a:t>Still others, such as hemophilia, are inherited. </a:t>
            </a:r>
          </a:p>
        </p:txBody>
      </p:sp>
    </p:spTree>
    <p:extLst>
      <p:ext uri="{BB962C8B-B14F-4D97-AF65-F5344CB8AC3E}">
        <p14:creationId xmlns:p14="http://schemas.microsoft.com/office/powerpoint/2010/main" val="4249657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4000" smtClean="0"/>
              <a:t>Pathogens that can cause disease include:</a:t>
            </a:r>
          </a:p>
        </p:txBody>
      </p:sp>
      <p:sp>
        <p:nvSpPr>
          <p:cNvPr id="7171" name="Rectangle 3"/>
          <p:cNvSpPr>
            <a:spLocks noGrp="1" noChangeArrowheads="1"/>
          </p:cNvSpPr>
          <p:nvPr>
            <p:ph idx="1"/>
          </p:nvPr>
        </p:nvSpPr>
        <p:spPr/>
        <p:txBody>
          <a:bodyPr/>
          <a:lstStyle/>
          <a:p>
            <a:pPr eaLnBrk="1" hangingPunct="1"/>
            <a:r>
              <a:rPr lang="en-US" smtClean="0"/>
              <a:t>viruses</a:t>
            </a:r>
          </a:p>
          <a:p>
            <a:pPr eaLnBrk="1" hangingPunct="1"/>
            <a:r>
              <a:rPr lang="en-US" smtClean="0"/>
              <a:t>bacteria</a:t>
            </a:r>
          </a:p>
          <a:p>
            <a:pPr eaLnBrk="1" hangingPunct="1"/>
            <a:r>
              <a:rPr lang="en-US" smtClean="0"/>
              <a:t>protists</a:t>
            </a:r>
          </a:p>
          <a:p>
            <a:pPr eaLnBrk="1" hangingPunct="1"/>
            <a:r>
              <a:rPr lang="en-US" smtClean="0"/>
              <a:t>worms</a:t>
            </a:r>
          </a:p>
          <a:p>
            <a:pPr eaLnBrk="1" hangingPunct="1"/>
            <a:r>
              <a:rPr lang="en-US" smtClean="0"/>
              <a:t>fungi</a:t>
            </a:r>
          </a:p>
        </p:txBody>
      </p:sp>
    </p:spTree>
    <p:extLst>
      <p:ext uri="{BB962C8B-B14F-4D97-AF65-F5344CB8AC3E}">
        <p14:creationId xmlns:p14="http://schemas.microsoft.com/office/powerpoint/2010/main" val="4093862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Types of Transmission </a:t>
            </a:r>
          </a:p>
        </p:txBody>
      </p:sp>
      <p:sp>
        <p:nvSpPr>
          <p:cNvPr id="8195" name="Rectangle 3"/>
          <p:cNvSpPr>
            <a:spLocks noGrp="1" noChangeArrowheads="1"/>
          </p:cNvSpPr>
          <p:nvPr>
            <p:ph idx="1"/>
          </p:nvPr>
        </p:nvSpPr>
        <p:spPr/>
        <p:txBody>
          <a:bodyPr/>
          <a:lstStyle/>
          <a:p>
            <a:pPr lvl="1" eaLnBrk="1" hangingPunct="1"/>
            <a:r>
              <a:rPr lang="en-US" smtClean="0"/>
              <a:t>Some infectious diseases are spread from one person to another through coughing, sneezing, or physical contact. </a:t>
            </a:r>
          </a:p>
          <a:p>
            <a:pPr lvl="1" eaLnBrk="1" hangingPunct="1"/>
            <a:r>
              <a:rPr lang="en-US" smtClean="0"/>
              <a:t>Other infectious diseases are spread through contaminated water or food.</a:t>
            </a:r>
          </a:p>
          <a:p>
            <a:pPr lvl="1" eaLnBrk="1" hangingPunct="1"/>
            <a:r>
              <a:rPr lang="en-US" smtClean="0"/>
              <a:t>Still others are spread by infected animals.</a:t>
            </a:r>
          </a:p>
        </p:txBody>
      </p:sp>
    </p:spTree>
    <p:extLst>
      <p:ext uri="{BB962C8B-B14F-4D97-AF65-F5344CB8AC3E}">
        <p14:creationId xmlns:p14="http://schemas.microsoft.com/office/powerpoint/2010/main" val="2824161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04088"/>
            <a:ext cx="8229600" cy="724662"/>
          </a:xfrm>
        </p:spPr>
        <p:txBody>
          <a:bodyPr>
            <a:normAutofit fontScale="90000"/>
          </a:bodyPr>
          <a:lstStyle/>
          <a:p>
            <a:pPr eaLnBrk="1" hangingPunct="1"/>
            <a:r>
              <a:rPr lang="en-US" dirty="0" err="1" smtClean="0"/>
              <a:t>Handwashing</a:t>
            </a:r>
            <a:r>
              <a:rPr lang="en-US" dirty="0" smtClean="0"/>
              <a:t> Article</a:t>
            </a:r>
          </a:p>
        </p:txBody>
      </p:sp>
      <p:sp>
        <p:nvSpPr>
          <p:cNvPr id="9219" name="Rectangle 3"/>
          <p:cNvSpPr>
            <a:spLocks noGrp="1" noChangeArrowheads="1"/>
          </p:cNvSpPr>
          <p:nvPr>
            <p:ph idx="1"/>
          </p:nvPr>
        </p:nvSpPr>
        <p:spPr/>
        <p:txBody>
          <a:bodyPr/>
          <a:lstStyle/>
          <a:p>
            <a:pPr eaLnBrk="1" hangingPunct="1"/>
            <a:endParaRPr 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750"/>
            <a:ext cx="857408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049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04088"/>
            <a:ext cx="8229600" cy="743712"/>
          </a:xfrm>
        </p:spPr>
        <p:txBody>
          <a:bodyPr>
            <a:normAutofit fontScale="90000"/>
          </a:bodyPr>
          <a:lstStyle/>
          <a:p>
            <a:pPr eaLnBrk="1" hangingPunct="1"/>
            <a:r>
              <a:rPr lang="en-US" dirty="0" err="1" smtClean="0"/>
              <a:t>Handwashing</a:t>
            </a:r>
            <a:r>
              <a:rPr lang="en-US" dirty="0" smtClean="0"/>
              <a:t> Activity</a:t>
            </a:r>
          </a:p>
        </p:txBody>
      </p:sp>
      <p:sp>
        <p:nvSpPr>
          <p:cNvPr id="10243" name="Rectangle 3"/>
          <p:cNvSpPr>
            <a:spLocks noGrp="1" noChangeArrowheads="1"/>
          </p:cNvSpPr>
          <p:nvPr>
            <p:ph idx="1"/>
          </p:nvPr>
        </p:nvSpPr>
        <p:spPr/>
        <p:txBody>
          <a:bodyPr/>
          <a:lstStyle/>
          <a:p>
            <a:pPr eaLnBrk="1" hangingPunct="1"/>
            <a:endParaRPr lang="en-US" smtClean="0"/>
          </a:p>
        </p:txBody>
      </p:sp>
      <p:pic>
        <p:nvPicPr>
          <p:cNvPr id="10244" name="Picture 7" descr="154688_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 y="1524000"/>
            <a:ext cx="50323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hand_glog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74969"/>
            <a:ext cx="434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402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667512"/>
          </a:xfrm>
        </p:spPr>
        <p:txBody>
          <a:bodyPr>
            <a:normAutofit fontScale="90000"/>
          </a:bodyPr>
          <a:lstStyle/>
          <a:p>
            <a:pPr eaLnBrk="1" hangingPunct="1"/>
            <a:r>
              <a:rPr lang="en-US" dirty="0" smtClean="0"/>
              <a:t>Transmission of Disease Activity</a:t>
            </a:r>
          </a:p>
        </p:txBody>
      </p:sp>
      <p:sp>
        <p:nvSpPr>
          <p:cNvPr id="11267" name="Rectangle 3"/>
          <p:cNvSpPr>
            <a:spLocks noGrp="1" noChangeArrowheads="1"/>
          </p:cNvSpPr>
          <p:nvPr>
            <p:ph idx="1"/>
          </p:nvPr>
        </p:nvSpPr>
        <p:spPr/>
        <p:txBody>
          <a:bodyPr/>
          <a:lstStyle/>
          <a:p>
            <a:pPr eaLnBrk="1" hangingPunct="1"/>
            <a:endParaRPr lang="en-US" smtClean="0"/>
          </a:p>
        </p:txBody>
      </p:sp>
      <p:pic>
        <p:nvPicPr>
          <p:cNvPr id="11268" name="Picture 5" descr="S3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5626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297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subTitle" idx="1"/>
          </p:nvPr>
        </p:nvSpPr>
        <p:spPr>
          <a:xfrm>
            <a:off x="304800" y="2743200"/>
            <a:ext cx="8534400" cy="4114800"/>
          </a:xfrm>
        </p:spPr>
        <p:txBody>
          <a:bodyPr>
            <a:normAutofit/>
          </a:bodyPr>
          <a:lstStyle/>
          <a:p>
            <a:pPr marL="457200" indent="-457200" algn="l">
              <a:buFont typeface="Arial" pitchFamily="34" charset="0"/>
              <a:buChar char="•"/>
            </a:pPr>
            <a:r>
              <a:rPr lang="en-US" sz="2000" dirty="0" err="1" smtClean="0">
                <a:solidFill>
                  <a:schemeClr val="tx1"/>
                </a:solidFill>
              </a:rPr>
              <a:t>Mythbusters</a:t>
            </a:r>
            <a:r>
              <a:rPr lang="en-US" sz="2000" dirty="0" smtClean="0">
                <a:solidFill>
                  <a:schemeClr val="tx1"/>
                </a:solidFill>
              </a:rPr>
              <a:t>: “Flu Fiction” </a:t>
            </a:r>
          </a:p>
          <a:p>
            <a:pPr marL="457200" indent="-457200" algn="l">
              <a:buFont typeface="Arial" pitchFamily="34" charset="0"/>
              <a:buChar char="•"/>
            </a:pPr>
            <a:r>
              <a:rPr lang="en-US" sz="2000" dirty="0" smtClean="0">
                <a:solidFill>
                  <a:schemeClr val="tx1"/>
                </a:solidFill>
              </a:rPr>
              <a:t>Hot Zone (</a:t>
            </a:r>
            <a:r>
              <a:rPr lang="en-US" sz="2000" dirty="0" err="1" smtClean="0">
                <a:solidFill>
                  <a:schemeClr val="tx1"/>
                </a:solidFill>
              </a:rPr>
              <a:t>ebola</a:t>
            </a:r>
            <a:r>
              <a:rPr lang="en-US" sz="2000" dirty="0" smtClean="0">
                <a:solidFill>
                  <a:schemeClr val="tx1"/>
                </a:solidFill>
              </a:rPr>
              <a:t>)</a:t>
            </a:r>
          </a:p>
          <a:p>
            <a:pPr marL="457200" indent="-457200" algn="l">
              <a:buFont typeface="Arial" pitchFamily="34" charset="0"/>
              <a:buChar char="•"/>
            </a:pPr>
            <a:r>
              <a:rPr lang="en-US" sz="2000" dirty="0" smtClean="0">
                <a:solidFill>
                  <a:schemeClr val="tx1"/>
                </a:solidFill>
              </a:rPr>
              <a:t>Outbreak (</a:t>
            </a:r>
            <a:r>
              <a:rPr lang="en-US" sz="2000" dirty="0" err="1" smtClean="0">
                <a:solidFill>
                  <a:schemeClr val="tx1"/>
                </a:solidFill>
              </a:rPr>
              <a:t>ebola</a:t>
            </a:r>
            <a:r>
              <a:rPr lang="en-US" sz="2000" dirty="0" smtClean="0">
                <a:solidFill>
                  <a:schemeClr val="tx1"/>
                </a:solidFill>
              </a:rPr>
              <a:t>-like virus)</a:t>
            </a:r>
          </a:p>
          <a:p>
            <a:pPr marL="457200" indent="-457200" algn="l">
              <a:buFont typeface="Arial" pitchFamily="34" charset="0"/>
              <a:buChar char="•"/>
            </a:pPr>
            <a:r>
              <a:rPr lang="en-US" sz="2000" dirty="0" smtClean="0">
                <a:solidFill>
                  <a:schemeClr val="tx1"/>
                </a:solidFill>
              </a:rPr>
              <a:t>House: "A Pox on Our House“ (smallpox threat)</a:t>
            </a:r>
          </a:p>
          <a:p>
            <a:pPr marL="457200" indent="-457200" algn="l">
              <a:buFont typeface="Arial" pitchFamily="34" charset="0"/>
              <a:buChar char="•"/>
            </a:pPr>
            <a:r>
              <a:rPr lang="en-US" sz="2000" dirty="0" smtClean="0">
                <a:solidFill>
                  <a:schemeClr val="tx1"/>
                </a:solidFill>
              </a:rPr>
              <a:t>ER: “Lockdown” (smallpox threat)</a:t>
            </a:r>
          </a:p>
          <a:p>
            <a:pPr marL="457200" indent="-457200" algn="l">
              <a:buFont typeface="Arial" pitchFamily="34" charset="0"/>
              <a:buChar char="•"/>
            </a:pPr>
            <a:r>
              <a:rPr lang="en-US" sz="2000" dirty="0" smtClean="0">
                <a:solidFill>
                  <a:schemeClr val="tx1"/>
                </a:solidFill>
              </a:rPr>
              <a:t>Bones: “The Man in the Fallout Shelter” (protective protocols)</a:t>
            </a:r>
          </a:p>
          <a:p>
            <a:pPr marL="457200" indent="-457200" algn="l">
              <a:buFont typeface="Arial" pitchFamily="34" charset="0"/>
              <a:buChar char="•"/>
            </a:pPr>
            <a:r>
              <a:rPr lang="en-US" sz="2000" dirty="0" smtClean="0">
                <a:solidFill>
                  <a:schemeClr val="tx1"/>
                </a:solidFill>
              </a:rPr>
              <a:t>NCIS: “SWAK” (</a:t>
            </a:r>
            <a:r>
              <a:rPr lang="en-US" sz="2000" smtClean="0">
                <a:solidFill>
                  <a:schemeClr val="tx1"/>
                </a:solidFill>
              </a:rPr>
              <a:t>pneumonic plague)</a:t>
            </a:r>
            <a:endParaRPr lang="en-US" sz="2000" dirty="0" smtClean="0">
              <a:solidFill>
                <a:schemeClr val="tx1"/>
              </a:solidFill>
            </a:endParaRPr>
          </a:p>
        </p:txBody>
      </p:sp>
      <p:sp>
        <p:nvSpPr>
          <p:cNvPr id="12290" name="Rectangle 2"/>
          <p:cNvSpPr>
            <a:spLocks noGrp="1" noChangeArrowheads="1"/>
          </p:cNvSpPr>
          <p:nvPr>
            <p:ph type="ctrTitle"/>
          </p:nvPr>
        </p:nvSpPr>
        <p:spPr>
          <a:xfrm>
            <a:off x="685800" y="228600"/>
            <a:ext cx="7772400" cy="1219200"/>
          </a:xfrm>
        </p:spPr>
        <p:txBody>
          <a:bodyPr>
            <a:normAutofit fontScale="90000"/>
          </a:bodyPr>
          <a:lstStyle/>
          <a:p>
            <a:r>
              <a:rPr lang="en-US" sz="4000" dirty="0" smtClean="0"/>
              <a:t>Video clips that may add interest or additional background knowledge:</a:t>
            </a:r>
          </a:p>
        </p:txBody>
      </p:sp>
    </p:spTree>
    <p:extLst>
      <p:ext uri="{BB962C8B-B14F-4D97-AF65-F5344CB8AC3E}">
        <p14:creationId xmlns:p14="http://schemas.microsoft.com/office/powerpoint/2010/main" val="2970989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tx2"/>
                </a:solidFill>
              </a:rPr>
              <a:t>Math</a:t>
            </a:r>
            <a:endParaRPr lang="en-US" dirty="0">
              <a:solidFill>
                <a:schemeClr val="tx2"/>
              </a:solidFill>
            </a:endParaRPr>
          </a:p>
        </p:txBody>
      </p:sp>
      <p:sp>
        <p:nvSpPr>
          <p:cNvPr id="3" name="Content Placeholder 2"/>
          <p:cNvSpPr>
            <a:spLocks noGrp="1"/>
          </p:cNvSpPr>
          <p:nvPr>
            <p:ph sz="quarter" idx="1"/>
          </p:nvPr>
        </p:nvSpPr>
        <p:spPr>
          <a:xfrm>
            <a:off x="301752" y="3733800"/>
            <a:ext cx="8503920" cy="2365248"/>
          </a:xfrm>
        </p:spPr>
        <p:txBody>
          <a:bodyPr/>
          <a:lstStyle/>
          <a:p>
            <a:endParaRPr lang="en-US" dirty="0"/>
          </a:p>
        </p:txBody>
      </p:sp>
    </p:spTree>
    <p:extLst>
      <p:ext uri="{BB962C8B-B14F-4D97-AF65-F5344CB8AC3E}">
        <p14:creationId xmlns:p14="http://schemas.microsoft.com/office/powerpoint/2010/main" val="1681364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seem a little overwhelming?</a:t>
            </a:r>
            <a:endParaRPr lang="en-US" dirty="0"/>
          </a:p>
        </p:txBody>
      </p:sp>
      <p:sp>
        <p:nvSpPr>
          <p:cNvPr id="3" name="Content Placeholder 2"/>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17" y="990600"/>
            <a:ext cx="81819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348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Geometry</a:t>
            </a:r>
            <a:endParaRPr lang="en-US" dirty="0"/>
          </a:p>
        </p:txBody>
      </p:sp>
      <p:sp>
        <p:nvSpPr>
          <p:cNvPr id="4" name="Cube 3"/>
          <p:cNvSpPr/>
          <p:nvPr/>
        </p:nvSpPr>
        <p:spPr>
          <a:xfrm>
            <a:off x="1219200" y="3200400"/>
            <a:ext cx="4419600" cy="1981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194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Calculate Volume of Stores in the mall</a:t>
            </a:r>
            <a:endParaRPr lang="en-US" dirty="0"/>
          </a:p>
        </p:txBody>
      </p:sp>
      <p:pic>
        <p:nvPicPr>
          <p:cNvPr id="1026" name="Picture 2" descr="C:\Users\jerome\AppData\Local\Microsoft\Windows\Temporary Internet Files\Content.IE5\0S9EH976\MC900048411[1].wmf"/>
          <p:cNvPicPr>
            <a:picLocks noGrp="1" noChangeAspect="1" noChangeArrowheads="1"/>
          </p:cNvPicPr>
          <p:nvPr>
            <p:ph idx="1"/>
          </p:nvPr>
        </p:nvPicPr>
        <p:blipFill>
          <a:blip r:embed="rId2" cstate="print"/>
          <a:srcRect/>
          <a:stretch>
            <a:fillRect/>
          </a:stretch>
        </p:blipFill>
        <p:spPr bwMode="auto">
          <a:xfrm>
            <a:off x="1295400" y="2133600"/>
            <a:ext cx="6095999" cy="2513527"/>
          </a:xfrm>
          <a:prstGeom prst="rect">
            <a:avLst/>
          </a:prstGeom>
          <a:noFill/>
        </p:spPr>
      </p:pic>
      <p:sp>
        <p:nvSpPr>
          <p:cNvPr id="5" name="TextBox 4"/>
          <p:cNvSpPr txBox="1"/>
          <p:nvPr/>
        </p:nvSpPr>
        <p:spPr>
          <a:xfrm>
            <a:off x="2590800" y="5257800"/>
            <a:ext cx="824008" cy="369332"/>
          </a:xfrm>
          <a:prstGeom prst="rect">
            <a:avLst/>
          </a:prstGeom>
          <a:noFill/>
        </p:spPr>
        <p:txBody>
          <a:bodyPr wrap="none" rtlCol="0">
            <a:spAutoFit/>
          </a:bodyPr>
          <a:lstStyle/>
          <a:p>
            <a:r>
              <a:rPr lang="en-US" dirty="0" smtClean="0"/>
              <a:t>Length</a:t>
            </a:r>
            <a:endParaRPr lang="en-US" dirty="0"/>
          </a:p>
        </p:txBody>
      </p:sp>
      <p:sp>
        <p:nvSpPr>
          <p:cNvPr id="6" name="TextBox 5"/>
          <p:cNvSpPr txBox="1"/>
          <p:nvPr/>
        </p:nvSpPr>
        <p:spPr>
          <a:xfrm>
            <a:off x="6781800" y="4800600"/>
            <a:ext cx="763351" cy="369332"/>
          </a:xfrm>
          <a:prstGeom prst="rect">
            <a:avLst/>
          </a:prstGeom>
          <a:noFill/>
        </p:spPr>
        <p:txBody>
          <a:bodyPr wrap="none" rtlCol="0">
            <a:spAutoFit/>
          </a:bodyPr>
          <a:lstStyle/>
          <a:p>
            <a:r>
              <a:rPr lang="en-US" dirty="0" smtClean="0"/>
              <a:t>Width</a:t>
            </a:r>
            <a:endParaRPr lang="en-US" dirty="0"/>
          </a:p>
        </p:txBody>
      </p:sp>
      <p:sp>
        <p:nvSpPr>
          <p:cNvPr id="7" name="TextBox 6"/>
          <p:cNvSpPr txBox="1"/>
          <p:nvPr/>
        </p:nvSpPr>
        <p:spPr>
          <a:xfrm>
            <a:off x="7620000" y="3048000"/>
            <a:ext cx="802912" cy="369332"/>
          </a:xfrm>
          <a:prstGeom prst="rect">
            <a:avLst/>
          </a:prstGeom>
          <a:noFill/>
        </p:spPr>
        <p:txBody>
          <a:bodyPr wrap="none" rtlCol="0">
            <a:spAutoFit/>
          </a:bodyPr>
          <a:lstStyle/>
          <a:p>
            <a:r>
              <a:rPr lang="en-US" dirty="0" smtClean="0"/>
              <a:t>Height</a:t>
            </a:r>
            <a:endParaRPr lang="en-US" dirty="0"/>
          </a:p>
        </p:txBody>
      </p:sp>
    </p:spTree>
    <p:extLst>
      <p:ext uri="{BB962C8B-B14F-4D97-AF65-F5344CB8AC3E}">
        <p14:creationId xmlns:p14="http://schemas.microsoft.com/office/powerpoint/2010/main" val="507216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Assumed Values</a:t>
            </a:r>
            <a:endParaRPr lang="en-US" dirty="0"/>
          </a:p>
        </p:txBody>
      </p:sp>
      <p:sp>
        <p:nvSpPr>
          <p:cNvPr id="3" name="Content Placeholder 2"/>
          <p:cNvSpPr>
            <a:spLocks noGrp="1"/>
          </p:cNvSpPr>
          <p:nvPr>
            <p:ph idx="1"/>
          </p:nvPr>
        </p:nvSpPr>
        <p:spPr/>
        <p:txBody>
          <a:bodyPr/>
          <a:lstStyle/>
          <a:p>
            <a:r>
              <a:rPr lang="en-US" sz="2800" dirty="0" smtClean="0"/>
              <a:t>Each store has a height of 10 feet</a:t>
            </a:r>
          </a:p>
          <a:p>
            <a:endParaRPr lang="en-US" sz="2800" dirty="0" smtClean="0"/>
          </a:p>
          <a:p>
            <a:r>
              <a:rPr lang="en-US" sz="2800" dirty="0" smtClean="0"/>
              <a:t>Small stores assumed to have 1500 sq ft</a:t>
            </a:r>
          </a:p>
          <a:p>
            <a:endParaRPr lang="en-US" dirty="0"/>
          </a:p>
        </p:txBody>
      </p:sp>
      <p:sp>
        <p:nvSpPr>
          <p:cNvPr id="4" name="Cube 3"/>
          <p:cNvSpPr/>
          <p:nvPr/>
        </p:nvSpPr>
        <p:spPr>
          <a:xfrm>
            <a:off x="1676400" y="2895600"/>
            <a:ext cx="5638800" cy="2359152"/>
          </a:xfrm>
          <a:prstGeom prst="cube">
            <a:avLst/>
          </a:prstGeom>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extBox 5"/>
          <p:cNvSpPr txBox="1"/>
          <p:nvPr/>
        </p:nvSpPr>
        <p:spPr>
          <a:xfrm>
            <a:off x="7620000" y="3810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2303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Exchange</a:t>
            </a:r>
            <a:endParaRPr lang="en-US" dirty="0"/>
          </a:p>
        </p:txBody>
      </p:sp>
      <p:sp>
        <p:nvSpPr>
          <p:cNvPr id="3" name="Content Placeholder 2"/>
          <p:cNvSpPr>
            <a:spLocks noGrp="1"/>
          </p:cNvSpPr>
          <p:nvPr>
            <p:ph idx="1"/>
          </p:nvPr>
        </p:nvSpPr>
        <p:spPr/>
        <p:txBody>
          <a:bodyPr>
            <a:normAutofit/>
          </a:bodyPr>
          <a:lstStyle/>
          <a:p>
            <a:r>
              <a:rPr lang="en-US" sz="2800" dirty="0" smtClean="0"/>
              <a:t>Assumed exchange is between 6 and 10 times per hour.</a:t>
            </a:r>
            <a:endParaRPr lang="en-US" sz="2800" dirty="0"/>
          </a:p>
        </p:txBody>
      </p:sp>
      <p:sp>
        <p:nvSpPr>
          <p:cNvPr id="4" name="Cube 3"/>
          <p:cNvSpPr/>
          <p:nvPr/>
        </p:nvSpPr>
        <p:spPr>
          <a:xfrm>
            <a:off x="2590800" y="3886200"/>
            <a:ext cx="2667000" cy="1216152"/>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ight Arrow 4"/>
          <p:cNvSpPr/>
          <p:nvPr/>
        </p:nvSpPr>
        <p:spPr>
          <a:xfrm>
            <a:off x="1219200" y="4343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4096512" y="2913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69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Space</a:t>
            </a:r>
            <a:endParaRPr lang="en-US" dirty="0"/>
          </a:p>
        </p:txBody>
      </p:sp>
      <p:sp>
        <p:nvSpPr>
          <p:cNvPr id="3" name="Content Placeholder 2"/>
          <p:cNvSpPr>
            <a:spLocks noGrp="1"/>
          </p:cNvSpPr>
          <p:nvPr>
            <p:ph idx="1"/>
          </p:nvPr>
        </p:nvSpPr>
        <p:spPr/>
        <p:txBody>
          <a:bodyPr>
            <a:normAutofit/>
          </a:bodyPr>
          <a:lstStyle/>
          <a:p>
            <a:r>
              <a:rPr lang="en-US" sz="2800" dirty="0" smtClean="0"/>
              <a:t>Just how much space will the average person need?</a:t>
            </a:r>
            <a:endParaRPr lang="en-US" sz="2800" dirty="0"/>
          </a:p>
        </p:txBody>
      </p:sp>
      <p:pic>
        <p:nvPicPr>
          <p:cNvPr id="2053" name="Picture 5" descr="C:\Users\jerome\AppData\Local\Microsoft\Windows\Temporary Internet Files\Content.IE5\0S9EH976\MM900283883[1].gif"/>
          <p:cNvPicPr>
            <a:picLocks noChangeAspect="1" noChangeArrowheads="1" noCrop="1"/>
          </p:cNvPicPr>
          <p:nvPr/>
        </p:nvPicPr>
        <p:blipFill>
          <a:blip r:embed="rId2" cstate="print"/>
          <a:srcRect/>
          <a:stretch>
            <a:fillRect/>
          </a:stretch>
        </p:blipFill>
        <p:spPr bwMode="auto">
          <a:xfrm>
            <a:off x="2514600" y="1524000"/>
            <a:ext cx="5334000" cy="3581400"/>
          </a:xfrm>
          <a:prstGeom prst="rect">
            <a:avLst/>
          </a:prstGeom>
          <a:noFill/>
        </p:spPr>
      </p:pic>
    </p:spTree>
    <p:extLst>
      <p:ext uri="{BB962C8B-B14F-4D97-AF65-F5344CB8AC3E}">
        <p14:creationId xmlns:p14="http://schemas.microsoft.com/office/powerpoint/2010/main" val="2544558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solidFill>
                  <a:schemeClr val="tx2"/>
                </a:solidFill>
              </a:rPr>
              <a:t>Pathway</a:t>
            </a:r>
            <a:endParaRPr lang="en-US" dirty="0">
              <a:solidFill>
                <a:schemeClr val="tx2"/>
              </a:solidFill>
            </a:endParaRPr>
          </a:p>
        </p:txBody>
      </p:sp>
      <p:sp>
        <p:nvSpPr>
          <p:cNvPr id="3" name="Content Placeholder 2"/>
          <p:cNvSpPr>
            <a:spLocks noGrp="1"/>
          </p:cNvSpPr>
          <p:nvPr>
            <p:ph sz="quarter" idx="1"/>
          </p:nvPr>
        </p:nvSpPr>
        <p:spPr>
          <a:xfrm>
            <a:off x="301752" y="3886200"/>
            <a:ext cx="8503920" cy="2212848"/>
          </a:xfrm>
        </p:spPr>
        <p:txBody>
          <a:bodyPr/>
          <a:lstStyle/>
          <a:p>
            <a:endParaRPr lang="en-US" dirty="0"/>
          </a:p>
        </p:txBody>
      </p:sp>
    </p:spTree>
    <p:extLst>
      <p:ext uri="{BB962C8B-B14F-4D97-AF65-F5344CB8AC3E}">
        <p14:creationId xmlns:p14="http://schemas.microsoft.com/office/powerpoint/2010/main" val="1668244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27 at 6.23.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18" y="176825"/>
            <a:ext cx="8874705" cy="6499307"/>
          </a:xfrm>
          <a:prstGeom prst="rect">
            <a:avLst/>
          </a:prstGeom>
        </p:spPr>
      </p:pic>
    </p:spTree>
    <p:extLst>
      <p:ext uri="{BB962C8B-B14F-4D97-AF65-F5344CB8AC3E}">
        <p14:creationId xmlns:p14="http://schemas.microsoft.com/office/powerpoint/2010/main" val="3742980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VCO-mall-map.jpg"/>
          <p:cNvPicPr>
            <a:picLocks noGrp="1" noChangeAspect="1"/>
          </p:cNvPicPr>
          <p:nvPr>
            <p:ph idx="1"/>
          </p:nvPr>
        </p:nvPicPr>
        <p:blipFill>
          <a:blip r:embed="rId2">
            <a:extLst>
              <a:ext uri="{28A0092B-C50C-407E-A947-70E740481C1C}">
                <a14:useLocalDpi xmlns:a14="http://schemas.microsoft.com/office/drawing/2010/main" val="0"/>
              </a:ext>
            </a:extLst>
          </a:blip>
          <a:srcRect t="3031" b="3031"/>
          <a:stretch>
            <a:fillRect/>
          </a:stretch>
        </p:blipFill>
        <p:spPr>
          <a:xfrm>
            <a:off x="457200" y="1326925"/>
            <a:ext cx="8229600" cy="4525963"/>
          </a:xfrm>
        </p:spPr>
      </p:pic>
      <p:pic>
        <p:nvPicPr>
          <p:cNvPr id="3" name="Picture 2" descr="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193" y="112800"/>
            <a:ext cx="3546607" cy="2393959"/>
          </a:xfrm>
          <a:prstGeom prst="rect">
            <a:avLst/>
          </a:prstGeom>
        </p:spPr>
      </p:pic>
      <p:pic>
        <p:nvPicPr>
          <p:cNvPr id="5" name="Picture 4" descr="SI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57" y="5016169"/>
            <a:ext cx="2032000" cy="723900"/>
          </a:xfrm>
          <a:prstGeom prst="rect">
            <a:avLst/>
          </a:prstGeom>
        </p:spPr>
      </p:pic>
    </p:spTree>
    <p:extLst>
      <p:ext uri="{BB962C8B-B14F-4D97-AF65-F5344CB8AC3E}">
        <p14:creationId xmlns:p14="http://schemas.microsoft.com/office/powerpoint/2010/main" val="1214846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1-27 at 2.40.41 PM.png"/>
          <p:cNvPicPr>
            <a:picLocks noGrp="1" noChangeAspect="1"/>
          </p:cNvPicPr>
          <p:nvPr>
            <p:ph idx="1"/>
          </p:nvPr>
        </p:nvPicPr>
        <p:blipFill>
          <a:blip r:embed="rId2">
            <a:extLst>
              <a:ext uri="{28A0092B-C50C-407E-A947-70E740481C1C}">
                <a14:useLocalDpi xmlns:a14="http://schemas.microsoft.com/office/drawing/2010/main" val="0"/>
              </a:ext>
            </a:extLst>
          </a:blip>
          <a:srcRect t="1173" b="1173"/>
          <a:stretch>
            <a:fillRect/>
          </a:stretch>
        </p:blipFill>
        <p:spPr>
          <a:xfrm>
            <a:off x="128089" y="1278699"/>
            <a:ext cx="9015911" cy="4958404"/>
          </a:xfrm>
        </p:spPr>
      </p:pic>
    </p:spTree>
    <p:extLst>
      <p:ext uri="{BB962C8B-B14F-4D97-AF65-F5344CB8AC3E}">
        <p14:creationId xmlns:p14="http://schemas.microsoft.com/office/powerpoint/2010/main" val="2172676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l Areas.jpg"/>
          <p:cNvPicPr>
            <a:picLocks noGrp="1" noChangeAspect="1"/>
          </p:cNvPicPr>
          <p:nvPr>
            <p:ph idx="1"/>
          </p:nvPr>
        </p:nvPicPr>
        <p:blipFill>
          <a:blip r:embed="rId2">
            <a:extLst>
              <a:ext uri="{28A0092B-C50C-407E-A947-70E740481C1C}">
                <a14:useLocalDpi xmlns:a14="http://schemas.microsoft.com/office/drawing/2010/main" val="0"/>
              </a:ext>
            </a:extLst>
          </a:blip>
          <a:srcRect t="3031" b="3031"/>
          <a:stretch>
            <a:fillRect/>
          </a:stretch>
        </p:blipFill>
        <p:spPr>
          <a:xfrm>
            <a:off x="165975" y="1087339"/>
            <a:ext cx="8880326" cy="4883837"/>
          </a:xfrm>
        </p:spPr>
      </p:pic>
      <p:pic>
        <p:nvPicPr>
          <p:cNvPr id="2" name="Picture 1" descr="SI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53" y="5066568"/>
            <a:ext cx="2032000" cy="723900"/>
          </a:xfrm>
          <a:prstGeom prst="rect">
            <a:avLst/>
          </a:prstGeom>
        </p:spPr>
      </p:pic>
      <p:pic>
        <p:nvPicPr>
          <p:cNvPr id="3" name="Picture 2" descr="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823" y="514445"/>
            <a:ext cx="3664217" cy="1856233"/>
          </a:xfrm>
          <a:prstGeom prst="rect">
            <a:avLst/>
          </a:prstGeom>
        </p:spPr>
      </p:pic>
    </p:spTree>
    <p:extLst>
      <p:ext uri="{BB962C8B-B14F-4D97-AF65-F5344CB8AC3E}">
        <p14:creationId xmlns:p14="http://schemas.microsoft.com/office/powerpoint/2010/main" val="2354363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this? </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14400"/>
            <a:ext cx="59055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022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2601023"/>
              </p:ext>
            </p:extLst>
          </p:nvPr>
        </p:nvGraphicFramePr>
        <p:xfrm>
          <a:off x="1666748" y="685802"/>
          <a:ext cx="5258093" cy="6019797"/>
        </p:xfrm>
        <a:graphic>
          <a:graphicData uri="http://schemas.openxmlformats.org/drawingml/2006/table">
            <a:tbl>
              <a:tblPr/>
              <a:tblGrid>
                <a:gridCol w="783728"/>
                <a:gridCol w="4474365"/>
              </a:tblGrid>
              <a:tr h="291165">
                <a:tc>
                  <a:txBody>
                    <a:bodyPr/>
                    <a:lstStyle/>
                    <a:p>
                      <a:pPr algn="ctr" fontAlgn="b"/>
                      <a:r>
                        <a:rPr lang="en-US" sz="700" b="1" i="0" u="none" strike="noStrike">
                          <a:effectLst/>
                          <a:latin typeface="Arial"/>
                        </a:rPr>
                        <a:t>Quantity</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Description</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0" i="0" u="none" strike="noStrike" dirty="0">
                          <a:effectLst/>
                          <a:latin typeface="Arial"/>
                        </a:rPr>
                        <a:t>1/2' MDF Sheets 4'x8'</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500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5/8" Drywal Sheets 4'x8'</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160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1"X 6"X 8' Pine Boards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80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Arial"/>
                        </a:rPr>
                        <a:t>1"X 4"X 8' Pine Boards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500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0" i="0" u="none" strike="noStrike">
                          <a:effectLst/>
                          <a:latin typeface="Arial"/>
                        </a:rPr>
                        <a:t>1-1/2"x3-1/2 Steel Studs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100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0" i="0" u="none" strike="noStrike">
                          <a:effectLst/>
                          <a:latin typeface="Arial"/>
                        </a:rPr>
                        <a:t>1-1/2"x3-1/2 Steel Track</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100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1-1/2"x3-1/2  Studs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Rolls of Plastic (6 mi)l 12'x500'</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700" b="0" i="0" u="none" strike="noStrike">
                          <a:effectLst/>
                          <a:latin typeface="Arial"/>
                        </a:rPr>
                        <a:t>1 Lb Box 1-1/4"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2"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700" b="0" i="0" u="none" strike="noStrike">
                          <a:effectLst/>
                          <a:latin typeface="Arial"/>
                        </a:rPr>
                        <a:t>1 Lb Box 2-1/2"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3"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1/2" Modified Truss Head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3/4" Modified Truss Head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5</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1" Modified Truss Head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50 lb Box of 8d Nails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50 lb Box of 16d Nails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Lb Box 1-1/2" Modified Truss Head Screws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12</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1-7/8 Combo Locks</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2</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1 Gal Wood Glue</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792">
                <a:tc>
                  <a:txBody>
                    <a:bodyPr/>
                    <a:lstStyle/>
                    <a:p>
                      <a:pPr algn="ctr" fontAlgn="b"/>
                      <a:r>
                        <a:rPr lang="en-US" sz="700" b="0" i="0" u="none" strike="noStrike">
                          <a:effectLst/>
                          <a:latin typeface="Arial"/>
                        </a:rPr>
                        <a:t>1</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Arial"/>
                        </a:rPr>
                        <a:t>Case of Caulking</a:t>
                      </a:r>
                    </a:p>
                  </a:txBody>
                  <a:tcPr marL="6046" marR="6046" marT="6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87101" y="238683"/>
            <a:ext cx="4021466" cy="369332"/>
          </a:xfrm>
          <a:prstGeom prst="rect">
            <a:avLst/>
          </a:prstGeom>
          <a:noFill/>
        </p:spPr>
        <p:txBody>
          <a:bodyPr wrap="none" rtlCol="0">
            <a:spAutoFit/>
          </a:bodyPr>
          <a:lstStyle/>
          <a:p>
            <a:r>
              <a:rPr lang="en-US" dirty="0" smtClean="0"/>
              <a:t>Material in the Store Under Construction</a:t>
            </a:r>
            <a:endParaRPr lang="en-US" dirty="0"/>
          </a:p>
        </p:txBody>
      </p:sp>
    </p:spTree>
    <p:extLst>
      <p:ext uri="{BB962C8B-B14F-4D97-AF65-F5344CB8AC3E}">
        <p14:creationId xmlns:p14="http://schemas.microsoft.com/office/powerpoint/2010/main" val="1114100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results</a:t>
            </a:r>
            <a:endParaRPr lang="en-US" dirty="0"/>
          </a:p>
        </p:txBody>
      </p:sp>
      <p:sp>
        <p:nvSpPr>
          <p:cNvPr id="3" name="Content Placeholder 2"/>
          <p:cNvSpPr>
            <a:spLocks noGrp="1"/>
          </p:cNvSpPr>
          <p:nvPr>
            <p:ph sz="quarter" idx="1"/>
          </p:nvPr>
        </p:nvSpPr>
        <p:spPr>
          <a:xfrm>
            <a:off x="301752" y="1371600"/>
            <a:ext cx="8689848" cy="5486400"/>
          </a:xfrm>
        </p:spPr>
        <p:txBody>
          <a:bodyPr>
            <a:normAutofit fontScale="92500" lnSpcReduction="20000"/>
          </a:bodyPr>
          <a:lstStyle/>
          <a:p>
            <a:r>
              <a:rPr lang="en-US" dirty="0" smtClean="0"/>
              <a:t>Clip from presentation</a:t>
            </a:r>
          </a:p>
          <a:p>
            <a:r>
              <a:rPr lang="en-US" dirty="0" smtClean="0"/>
              <a:t>Disease scenario:</a:t>
            </a:r>
          </a:p>
          <a:p>
            <a:pPr lvl="1"/>
            <a:r>
              <a:rPr lang="en-US" b="1" dirty="0">
                <a:solidFill>
                  <a:schemeClr val="tx1"/>
                </a:solidFill>
              </a:rPr>
              <a:t>A teacher has stayed inside watching over the students while the rest of the adult chaperones stepped outside for some fresh air.    He suddenly began coughing while talking to a group of 5 students. One of those students went over to the snack bar, where 5 students were waiting, cuts to the front, brushing by everyone waiting in line, to get a bottle of water for the teacher that was coughing.  The student runs back with the water, but finds that the teacher is coughing up frothy, bloody sputum. Suddenly, he passes out. When a student checks on him, he discovers that the teacher has a fever and is having difficulty breathing. While moving the unconscious teacher to a more private area, four students notice that the teacher has quit breathing.  When they arrive at a doorway of a nearby store two students go back to the area where coats and other belongings are stored to get their cell phones and call for help, while two students stay and attempt CPR on the teacher, but have no success.</a:t>
            </a:r>
            <a:endParaRPr lang="en-US" dirty="0">
              <a:solidFill>
                <a:schemeClr val="tx1"/>
              </a:solidFill>
            </a:endParaRPr>
          </a:p>
          <a:p>
            <a:pPr lvl="1"/>
            <a:endParaRPr lang="en-US" dirty="0"/>
          </a:p>
        </p:txBody>
      </p:sp>
    </p:spTree>
    <p:extLst>
      <p:ext uri="{BB962C8B-B14F-4D97-AF65-F5344CB8AC3E}">
        <p14:creationId xmlns:p14="http://schemas.microsoft.com/office/powerpoint/2010/main" val="1492354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5" name="Rectangle 4"/>
          <p:cNvSpPr/>
          <p:nvPr/>
        </p:nvSpPr>
        <p:spPr>
          <a:xfrm>
            <a:off x="228600" y="762000"/>
            <a:ext cx="8643226" cy="2123658"/>
          </a:xfrm>
          <a:prstGeom prst="rect">
            <a:avLst/>
          </a:prstGeom>
          <a:noFill/>
          <a:effectLst>
            <a:glow rad="101600">
              <a:schemeClr val="accent3">
                <a:satMod val="175000"/>
                <a:alpha val="40000"/>
              </a:schemeClr>
            </a:glow>
          </a:effectLst>
        </p:spPr>
        <p:txBody>
          <a:bodyPr wrap="square" lIns="91440" tIns="45720" rIns="91440" bIns="45720">
            <a:prstTxWarp prst="textDeflate">
              <a:avLst/>
            </a:prstTxWarp>
            <a:spAutoFit/>
            <a:scene3d>
              <a:camera prst="obliqueBottomLef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effectLst>
                  <a:outerShdw blurRad="75057" dist="38100" dir="5400000" sy="-20000" rotWithShape="0">
                    <a:prstClr val="black">
                      <a:alpha val="25000"/>
                    </a:prstClr>
                  </a:outerShdw>
                </a:effectLst>
                <a:cs typeface="Arial"/>
                <a:sym typeface="Arial"/>
              </a:rPr>
              <a:t>The pneumonic plague</a:t>
            </a:r>
          </a:p>
        </p:txBody>
      </p:sp>
      <p:sp>
        <p:nvSpPr>
          <p:cNvPr id="7" name="Rectangle 6"/>
          <p:cNvSpPr/>
          <p:nvPr/>
        </p:nvSpPr>
        <p:spPr>
          <a:xfrm>
            <a:off x="0" y="3810000"/>
            <a:ext cx="9144000" cy="2123658"/>
          </a:xfrm>
          <a:prstGeom prst="rect">
            <a:avLst/>
          </a:prstGeom>
          <a:noFill/>
        </p:spPr>
        <p:txBody>
          <a:bodyPr wrap="square" lIns="91440" tIns="45720" rIns="91440" bIns="45720">
            <a:spAutoFit/>
            <a:scene3d>
              <a:camera prst="perspectiveFront"/>
              <a:lightRig rig="contrasting" dir="t">
                <a:rot lat="0" lon="0" rev="4500000"/>
              </a:lightRig>
            </a:scene3d>
            <a:sp3d extrusionH="57150" contourW="6350" prstMaterial="metal">
              <a:bevelT w="127000" h="31750" prst="hardEdge"/>
              <a:contourClr>
                <a:schemeClr val="accent1">
                  <a:shade val="75000"/>
                </a:schemeClr>
              </a:contourClr>
            </a:sp3d>
          </a:bodyPr>
          <a:lstStyle/>
          <a:p>
            <a:pPr algn="ctr"/>
            <a:r>
              <a:rPr lang="en" sz="28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   </a:t>
            </a:r>
            <a:r>
              <a:rPr lang="en" sz="36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Group 6</a:t>
            </a:r>
          </a:p>
          <a:p>
            <a:pPr algn="ctr"/>
            <a:r>
              <a:rPr lang="en" sz="28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 </a:t>
            </a:r>
            <a:r>
              <a:rPr lang="en" sz="32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Amber Alcala            Brian Gallegos</a:t>
            </a:r>
          </a:p>
          <a:p>
            <a:pPr algn="ctr"/>
            <a:r>
              <a:rPr lang="en" sz="32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 Edgar  Lopez          Salvador Sanchez</a:t>
            </a:r>
          </a:p>
          <a:p>
            <a:pPr algn="ctr"/>
            <a:r>
              <a:rPr lang="en" sz="32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rPr>
              <a:t> Kevin Fletcher      Tristan Villanueva</a:t>
            </a:r>
            <a:endParaRPr lang="en-US" sz="3200" b="1" kern="0" cap="all" dirty="0">
              <a:ln w="0"/>
              <a:gradFill flip="none">
                <a:gsLst>
                  <a:gs pos="0">
                    <a:srgbClr val="89B4B8">
                      <a:tint val="75000"/>
                      <a:shade val="75000"/>
                      <a:satMod val="170000"/>
                    </a:srgbClr>
                  </a:gs>
                  <a:gs pos="49000">
                    <a:srgbClr val="89B4B8">
                      <a:tint val="88000"/>
                      <a:shade val="65000"/>
                      <a:satMod val="172000"/>
                    </a:srgbClr>
                  </a:gs>
                  <a:gs pos="50000">
                    <a:srgbClr val="89B4B8">
                      <a:shade val="65000"/>
                      <a:satMod val="130000"/>
                    </a:srgbClr>
                  </a:gs>
                  <a:gs pos="92000">
                    <a:srgbClr val="89B4B8">
                      <a:shade val="50000"/>
                      <a:satMod val="120000"/>
                    </a:srgbClr>
                  </a:gs>
                  <a:gs pos="100000">
                    <a:srgbClr val="89B4B8">
                      <a:shade val="48000"/>
                      <a:satMod val="120000"/>
                    </a:srgbClr>
                  </a:gs>
                </a:gsLst>
                <a:lin ang="5400000"/>
              </a:gradFill>
              <a:cs typeface="Arial"/>
              <a:sym typeface="Arial"/>
            </a:endParaRPr>
          </a:p>
        </p:txBody>
      </p:sp>
      <p:pic>
        <p:nvPicPr>
          <p:cNvPr id="4" name="Black Ops Zombies Lobby Music Damne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080" y="5964138"/>
            <a:ext cx="609600" cy="609600"/>
          </a:xfrm>
          <a:prstGeom prst="rect">
            <a:avLst/>
          </a:prstGeom>
        </p:spPr>
      </p:pic>
    </p:spTree>
    <p:extLst>
      <p:ext uri="{BB962C8B-B14F-4D97-AF65-F5344CB8AC3E}">
        <p14:creationId xmlns:p14="http://schemas.microsoft.com/office/powerpoint/2010/main" val="28085670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84098"/>
            <a:ext cx="8229600" cy="593999"/>
          </a:xfrm>
          <a:prstGeom prst="rect">
            <a:avLst/>
          </a:prstGeom>
        </p:spPr>
        <p:txBody>
          <a:bodyPr lIns="91425" tIns="91425" rIns="91425" bIns="91425" anchor="b" anchorCtr="0">
            <a:noAutofit/>
          </a:bodyPr>
          <a:lstStyle/>
          <a:p>
            <a:pPr>
              <a:buNone/>
            </a:pPr>
            <a:r>
              <a:rPr lang="en" dirty="0" smtClean="0"/>
              <a:t>   </a:t>
            </a:r>
            <a:r>
              <a:rPr lang="en" b="0" dirty="0" smtClean="0"/>
              <a:t> </a:t>
            </a:r>
            <a:endParaRPr lang="en" b="0" dirty="0"/>
          </a:p>
        </p:txBody>
      </p:sp>
      <p:sp>
        <p:nvSpPr>
          <p:cNvPr id="30" name="Shape 3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lt1"/>
              </a:buClr>
              <a:buSzPct val="208333"/>
              <a:buFont typeface="Arial"/>
              <a:buChar char="•"/>
            </a:pPr>
            <a:r>
              <a:rPr lang="en" sz="2400" dirty="0"/>
              <a:t>A bacterial disease that was found in many countries, reports of a sudden "Black Plague" like disease reported from China all the way to Peru</a:t>
            </a:r>
          </a:p>
          <a:p>
            <a:pPr marL="457200" lvl="0" indent="-419100" rtl="0">
              <a:buClr>
                <a:schemeClr val="lt1"/>
              </a:buClr>
              <a:buSzPct val="208333"/>
              <a:buFont typeface="Arial"/>
              <a:buChar char="•"/>
            </a:pPr>
            <a:r>
              <a:rPr lang="en" sz="2400" dirty="0"/>
              <a:t>1998-2009 nearly 24,000 reports have been recorded, including 2,000 deaths in Africa, Asia, America(North and South), and Eastern Europe</a:t>
            </a:r>
          </a:p>
          <a:p>
            <a:pPr marL="457200" lvl="0" indent="-419100" rtl="0">
              <a:buClr>
                <a:schemeClr val="lt1"/>
              </a:buClr>
              <a:buSzPct val="208333"/>
              <a:buFont typeface="Arial"/>
              <a:buChar char="•"/>
            </a:pPr>
            <a:r>
              <a:rPr lang="en" sz="2400" dirty="0"/>
              <a:t>This disease is one of three types of lung infections that is caused by a bacterium called </a:t>
            </a:r>
            <a:r>
              <a:rPr lang="en" sz="2400" b="1" i="1" u="sng" dirty="0">
                <a:solidFill>
                  <a:srgbClr val="00FF00"/>
                </a:solidFill>
              </a:rPr>
              <a:t>Yersinia Pestis</a:t>
            </a:r>
            <a:r>
              <a:rPr lang="en" sz="2400" dirty="0"/>
              <a:t>, this disease is rare, more than its sister disease, the Bubonic Plague</a:t>
            </a:r>
          </a:p>
          <a:p>
            <a:pPr marL="457200" lvl="0" indent="-419100" rtl="0">
              <a:buClr>
                <a:schemeClr val="lt1"/>
              </a:buClr>
              <a:buSzPct val="208333"/>
              <a:buFont typeface="Arial"/>
              <a:buChar char="•"/>
            </a:pPr>
            <a:r>
              <a:rPr lang="en" sz="2400" dirty="0"/>
              <a:t>This disease can be transmitted by the air around the patient or by breathe(in this case mouth to mouth)</a:t>
            </a:r>
          </a:p>
        </p:txBody>
      </p:sp>
      <p:sp>
        <p:nvSpPr>
          <p:cNvPr id="4" name="Rectangle 3"/>
          <p:cNvSpPr/>
          <p:nvPr/>
        </p:nvSpPr>
        <p:spPr>
          <a:xfrm>
            <a:off x="914400" y="533400"/>
            <a:ext cx="7467600" cy="874931"/>
          </a:xfrm>
          <a:prstGeom prst="rect">
            <a:avLst/>
          </a:prstGeom>
          <a:noFill/>
        </p:spPr>
        <p:txBody>
          <a:bodyPr wrap="none" lIns="91440" tIns="45720" rIns="91440" bIns="45720">
            <a:prstTxWarp prst="textDoubleWave1">
              <a:avLst>
                <a:gd name="adj1" fmla="val 6250"/>
                <a:gd name="adj2" fmla="val 128"/>
              </a:avLst>
            </a:prstTxWarp>
            <a:spAutoFit/>
          </a:bodyPr>
          <a:lstStyle/>
          <a:p>
            <a:pPr algn="ctr"/>
            <a:r>
              <a:rPr lang="en-US" sz="40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cs typeface="Arial"/>
                <a:sym typeface="Arial"/>
              </a:rPr>
              <a:t>What is the Pneumonic Plague?</a:t>
            </a:r>
          </a:p>
        </p:txBody>
      </p:sp>
    </p:spTree>
    <p:extLst>
      <p:ext uri="{BB962C8B-B14F-4D97-AF65-F5344CB8AC3E}">
        <p14:creationId xmlns:p14="http://schemas.microsoft.com/office/powerpoint/2010/main" val="1837034946"/>
      </p:ext>
    </p:extLst>
  </p:cSld>
  <p:clrMapOvr>
    <a:masterClrMapping/>
  </p:clrMapOvr>
  <p:transition spd="slow">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Shape 36"/>
          <p:cNvSpPr txBox="1">
            <a:spLocks noGrp="1"/>
          </p:cNvSpPr>
          <p:nvPr>
            <p:ph type="body" idx="1"/>
          </p:nvPr>
        </p:nvSpPr>
        <p:spPr>
          <a:xfrm>
            <a:off x="381000" y="1219200"/>
            <a:ext cx="8229600" cy="4967700"/>
          </a:xfrm>
          <a:prstGeom prst="rect">
            <a:avLst/>
          </a:prstGeom>
        </p:spPr>
        <p:txBody>
          <a:bodyPr lIns="91425" tIns="91425" rIns="91425" bIns="91425" anchor="t" anchorCtr="0">
            <a:noAutofit/>
          </a:bodyPr>
          <a:lstStyle/>
          <a:p>
            <a:pPr marL="457200" lvl="0" indent="-381000" rtl="0">
              <a:buClr>
                <a:schemeClr val="lt1"/>
              </a:buClr>
              <a:buSzPct val="166666"/>
              <a:buFont typeface="Arial"/>
              <a:buChar char="•"/>
            </a:pPr>
            <a:r>
              <a:rPr lang="en" sz="2400" dirty="0"/>
              <a:t>The Mortality Rate of this disease is massive. It is spread by the air we breathe, it can spread like a wildfire </a:t>
            </a:r>
            <a:r>
              <a:rPr lang="en" sz="2400" dirty="0">
                <a:solidFill>
                  <a:srgbClr val="FFFF00"/>
                </a:solidFill>
              </a:rPr>
              <a:t>"Advised to take precaution when around a patient with this disease"</a:t>
            </a:r>
          </a:p>
          <a:p>
            <a:pPr marL="457200" lvl="0" indent="-381000" rtl="0">
              <a:buClr>
                <a:schemeClr val="lt1"/>
              </a:buClr>
              <a:buSzPct val="166666"/>
              <a:buFont typeface="Arial"/>
              <a:buChar char="•"/>
            </a:pPr>
            <a:r>
              <a:rPr lang="en" sz="2400" dirty="0"/>
              <a:t>When infected, you only have a 24 hour time limit to be treated, antibiotic treatment is available, if not properly treated in the 24 hour treatment window, the fatality rate of the Pneumonic Plague will approaches 100% chance of death, or passing of the disease on to another person</a:t>
            </a:r>
          </a:p>
          <a:p>
            <a:pPr marL="457200" lvl="0" indent="-381000" rtl="0">
              <a:buClr>
                <a:schemeClr val="lt1"/>
              </a:buClr>
              <a:buSzPct val="166666"/>
              <a:buFont typeface="Arial"/>
              <a:buChar char="•"/>
            </a:pPr>
            <a:r>
              <a:rPr lang="en" sz="2400" dirty="0"/>
              <a:t>Incubation Period is 2 to 4 days(range 1 to 6 days)after exposure</a:t>
            </a:r>
          </a:p>
          <a:p>
            <a:pPr marL="457200" lvl="0" indent="-381000" rtl="0">
              <a:buClr>
                <a:schemeClr val="lt1"/>
              </a:buClr>
              <a:buSzPct val="166666"/>
              <a:buFont typeface="Arial"/>
              <a:buChar char="•"/>
            </a:pPr>
            <a:r>
              <a:rPr lang="en" sz="2400" dirty="0"/>
              <a:t>This disease is categorized as a bacterial infection since it is formed by the</a:t>
            </a:r>
            <a:r>
              <a:rPr lang="en" sz="2400" dirty="0">
                <a:solidFill>
                  <a:srgbClr val="00FF00"/>
                </a:solidFill>
              </a:rPr>
              <a:t> </a:t>
            </a:r>
            <a:r>
              <a:rPr lang="en" sz="2400" b="1" i="1" dirty="0">
                <a:solidFill>
                  <a:srgbClr val="00FF00"/>
                </a:solidFill>
              </a:rPr>
              <a:t>Y pestis</a:t>
            </a:r>
            <a:r>
              <a:rPr lang="en" sz="2400" dirty="0"/>
              <a:t>(</a:t>
            </a:r>
            <a:r>
              <a:rPr lang="en" sz="2400" dirty="0">
                <a:solidFill>
                  <a:srgbClr val="00FF00"/>
                </a:solidFill>
              </a:rPr>
              <a:t>Y </a:t>
            </a:r>
            <a:r>
              <a:rPr lang="en" sz="2400" dirty="0"/>
              <a:t>standing for </a:t>
            </a:r>
            <a:r>
              <a:rPr lang="en" sz="2400" b="1" i="1" dirty="0">
                <a:solidFill>
                  <a:srgbClr val="00FF00"/>
                </a:solidFill>
              </a:rPr>
              <a:t>Yersinia</a:t>
            </a:r>
            <a:r>
              <a:rPr lang="en" sz="2400" dirty="0"/>
              <a:t>)</a:t>
            </a:r>
          </a:p>
          <a:p>
            <a:endParaRPr dirty="0"/>
          </a:p>
        </p:txBody>
      </p:sp>
      <p:sp>
        <p:nvSpPr>
          <p:cNvPr id="4" name="Rectangle 3"/>
          <p:cNvSpPr/>
          <p:nvPr/>
        </p:nvSpPr>
        <p:spPr>
          <a:xfrm>
            <a:off x="1447800" y="304800"/>
            <a:ext cx="6186310" cy="923330"/>
          </a:xfrm>
          <a:prstGeom prst="rect">
            <a:avLst/>
          </a:prstGeom>
          <a:noFill/>
        </p:spPr>
        <p:txBody>
          <a:bodyPr wrap="none" lIns="91440" tIns="45720" rIns="91440" bIns="45720">
            <a:prstTxWarp prst="textDoubleWave1">
              <a:avLst/>
            </a:prstTxWarp>
            <a:spAutoFit/>
          </a:bodyPr>
          <a:lstStyle/>
          <a:p>
            <a:pPr algn="ctr"/>
            <a:r>
              <a:rPr lang="en-US" sz="54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cs typeface="Arial"/>
                <a:sym typeface="Arial"/>
              </a:rPr>
              <a:t>The Mortality Rate</a:t>
            </a:r>
          </a:p>
        </p:txBody>
      </p:sp>
    </p:spTree>
    <p:extLst>
      <p:ext uri="{BB962C8B-B14F-4D97-AF65-F5344CB8AC3E}">
        <p14:creationId xmlns:p14="http://schemas.microsoft.com/office/powerpoint/2010/main" val="1005266955"/>
      </p:ext>
    </p:extLst>
  </p:cSld>
  <p:clrMapOvr>
    <a:masterClrMapping/>
  </p:clrMapOvr>
  <p:transition spd="slow">
    <p:spli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0"/>
              </a:spcBef>
              <a:buClr>
                <a:schemeClr val="lt1"/>
              </a:buClr>
              <a:buSzPct val="166666"/>
              <a:buFont typeface="Arial"/>
              <a:buChar char="•"/>
            </a:pPr>
            <a:r>
              <a:rPr lang="en-US" sz="2400">
                <a:solidFill>
                  <a:srgbClr val="FF0000"/>
                </a:solidFill>
              </a:rPr>
              <a:t>There is a  66% chance of a mortality rate can happen if the host is not treated with anti-bodies</a:t>
            </a:r>
          </a:p>
          <a:p>
            <a:pPr marL="457200" lvl="0" indent="-381000" rtl="0">
              <a:lnSpc>
                <a:spcPct val="115000"/>
              </a:lnSpc>
              <a:spcBef>
                <a:spcPts val="0"/>
              </a:spcBef>
              <a:buClr>
                <a:schemeClr val="lt1"/>
              </a:buClr>
              <a:buSzPct val="166666"/>
              <a:buFont typeface="Arial"/>
              <a:buChar char="•"/>
            </a:pPr>
            <a:r>
              <a:rPr lang="en-US" sz="2400">
                <a:solidFill>
                  <a:srgbClr val="FFFF00"/>
                </a:solidFill>
              </a:rPr>
              <a:t>The mortality rate if the host is treated with anti-bodies is only 11%</a:t>
            </a:r>
          </a:p>
          <a:p>
            <a:pPr marL="0" lvl="0" indent="0" rtl="0">
              <a:lnSpc>
                <a:spcPct val="115000"/>
              </a:lnSpc>
              <a:spcBef>
                <a:spcPts val="0"/>
              </a:spcBef>
              <a:buNone/>
            </a:pPr>
            <a:r>
              <a:rPr lang="en-US" sz="2400">
                <a:solidFill>
                  <a:srgbClr val="FFFFFF"/>
                </a:solidFill>
              </a:rPr>
              <a:t>                 </a:t>
            </a:r>
            <a:r>
              <a:rPr lang="en-US" sz="4000" b="1">
                <a:solidFill>
                  <a:srgbClr val="9900FF"/>
                </a:solidFill>
              </a:rPr>
              <a:t>What does this mean?</a:t>
            </a:r>
          </a:p>
          <a:p>
            <a:pPr marL="457200" lvl="0" indent="-381000" rtl="0">
              <a:lnSpc>
                <a:spcPct val="115000"/>
              </a:lnSpc>
              <a:spcBef>
                <a:spcPts val="0"/>
              </a:spcBef>
              <a:buClr>
                <a:schemeClr val="lt1"/>
              </a:buClr>
              <a:buSzPct val="166666"/>
              <a:buFont typeface="Arial"/>
              <a:buChar char="•"/>
            </a:pPr>
            <a:r>
              <a:rPr lang="en-US" sz="2400">
                <a:solidFill>
                  <a:srgbClr val="FF0000"/>
                </a:solidFill>
              </a:rPr>
              <a:t>66% times how many are infected</a:t>
            </a:r>
            <a:r>
              <a:rPr lang="en-US" sz="2400">
                <a:solidFill>
                  <a:srgbClr val="FFFFFF"/>
                </a:solidFill>
              </a:rPr>
              <a:t> </a:t>
            </a:r>
            <a:r>
              <a:rPr lang="en-US" sz="2400">
                <a:solidFill>
                  <a:srgbClr val="00FF00"/>
                </a:solidFill>
              </a:rPr>
              <a:t>(18 people at least) </a:t>
            </a:r>
            <a:r>
              <a:rPr lang="en-US" sz="2400">
                <a:solidFill>
                  <a:srgbClr val="FF0000"/>
                </a:solidFill>
              </a:rPr>
              <a:t>and that would give you a total of </a:t>
            </a:r>
            <a:r>
              <a:rPr lang="en-US" sz="2400">
                <a:solidFill>
                  <a:srgbClr val="4A86E8"/>
                </a:solidFill>
              </a:rPr>
              <a:t>11-12</a:t>
            </a:r>
            <a:r>
              <a:rPr lang="en-US" sz="2400">
                <a:solidFill>
                  <a:srgbClr val="FF0000"/>
                </a:solidFill>
              </a:rPr>
              <a:t> people that for sure are dead.</a:t>
            </a:r>
            <a:r>
              <a:rPr lang="en-US" sz="2400">
                <a:solidFill>
                  <a:srgbClr val="FFFF00"/>
                </a:solidFill>
              </a:rPr>
              <a:t>11% mortality rate would be at least </a:t>
            </a:r>
            <a:r>
              <a:rPr lang="en-US" sz="2400">
                <a:solidFill>
                  <a:srgbClr val="4A86E8"/>
                </a:solidFill>
              </a:rPr>
              <a:t>1-2 </a:t>
            </a:r>
            <a:r>
              <a:rPr lang="en-US" sz="2400">
                <a:solidFill>
                  <a:srgbClr val="FFFF00"/>
                </a:solidFill>
              </a:rPr>
              <a:t>people that are as good as dead</a:t>
            </a:r>
          </a:p>
        </p:txBody>
      </p:sp>
      <p:sp>
        <p:nvSpPr>
          <p:cNvPr id="4" name="Rectangle 3"/>
          <p:cNvSpPr/>
          <p:nvPr/>
        </p:nvSpPr>
        <p:spPr>
          <a:xfrm>
            <a:off x="457200" y="457200"/>
            <a:ext cx="8153400" cy="1143000"/>
          </a:xfrm>
          <a:prstGeom prst="rect">
            <a:avLst/>
          </a:prstGeom>
          <a:noFill/>
        </p:spPr>
        <p:txBody>
          <a:bodyPr wrap="square" lIns="91440" tIns="45720" rIns="91440" bIns="45720">
            <a:prstTxWarp prst="textDoubleWave1">
              <a:avLst>
                <a:gd name="adj1" fmla="val 6250"/>
                <a:gd name="adj2" fmla="val 1803"/>
              </a:avLst>
            </a:prstTxWarp>
            <a:spAutoFit/>
          </a:bodyPr>
          <a:lstStyle/>
          <a:p>
            <a:pPr algn="ctr"/>
            <a:r>
              <a:rPr lang="en-US" sz="72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cs typeface="Arial"/>
                <a:sym typeface="Arial"/>
              </a:rPr>
              <a:t>The Mortality Rate</a:t>
            </a:r>
          </a:p>
        </p:txBody>
      </p:sp>
    </p:spTree>
    <p:extLst>
      <p:ext uri="{BB962C8B-B14F-4D97-AF65-F5344CB8AC3E}">
        <p14:creationId xmlns:p14="http://schemas.microsoft.com/office/powerpoint/2010/main" val="2324165311"/>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0" y="381000"/>
            <a:ext cx="8305800" cy="994800"/>
          </a:xfrm>
          <a:prstGeom prst="rect">
            <a:avLst/>
          </a:prstGeom>
        </p:spPr>
        <p:txBody>
          <a:bodyPr lIns="91425" tIns="91425" rIns="91425" bIns="91425" anchor="b" anchorCtr="0">
            <a:prstTxWarp prst="textDoubleWave1">
              <a:avLst/>
            </a:prstTxWarp>
            <a:noAutofit/>
          </a:bodyPr>
          <a:lstStyle/>
          <a:p>
            <a:pPr>
              <a:buNone/>
            </a:pPr>
            <a:r>
              <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What are The </a:t>
            </a:r>
            <a:r>
              <a:rPr lang="en"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Symptoms? </a:t>
            </a:r>
            <a:endPar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lt1"/>
              </a:buClr>
              <a:buSzPct val="166666"/>
              <a:buFont typeface="Arial"/>
              <a:buChar char="•"/>
            </a:pPr>
            <a:r>
              <a:rPr lang="en" sz="2400"/>
              <a:t>Early symptoms(2-5 days of exposure) are: chills, fevers, coughing, muscle aches, and headaches</a:t>
            </a:r>
          </a:p>
          <a:p>
            <a:pPr marL="457200" lvl="0" indent="-381000" rtl="0">
              <a:buClr>
                <a:schemeClr val="lt1"/>
              </a:buClr>
              <a:buSzPct val="166666"/>
              <a:buFont typeface="Arial"/>
              <a:buChar char="•"/>
            </a:pPr>
            <a:r>
              <a:rPr lang="en" sz="2400"/>
              <a:t>Later on symptoms(2-3 days after exposure) are: chest pains, trouble breathing, and hemoptysis(coughing blood); nausea, vomiting and abdominal pain may also occur(it is a 60% chance that these symptoms may occur)</a:t>
            </a:r>
          </a:p>
          <a:p>
            <a:endParaRPr/>
          </a:p>
        </p:txBody>
      </p:sp>
    </p:spTree>
    <p:extLst>
      <p:ext uri="{BB962C8B-B14F-4D97-AF65-F5344CB8AC3E}">
        <p14:creationId xmlns:p14="http://schemas.microsoft.com/office/powerpoint/2010/main" val="622624137"/>
      </p:ext>
    </p:extLst>
  </p:cSld>
  <p:clrMapOvr>
    <a:masterClrMapping/>
  </p:clrMapOvr>
  <p:transition spd="slow">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Shape 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lt1"/>
              </a:buClr>
              <a:buSzPct val="208333"/>
              <a:buFont typeface="Arial"/>
              <a:buChar char="•"/>
            </a:pPr>
            <a:r>
              <a:rPr lang="en" sz="2400" dirty="0"/>
              <a:t>There are safety protocols to avoid obtaining the disease</a:t>
            </a:r>
            <a:r>
              <a:rPr lang="en" sz="2400" dirty="0">
                <a:solidFill>
                  <a:srgbClr val="00FFFF"/>
                </a:solidFill>
              </a:rPr>
              <a:t> "one way to prevent you from obtaining the disease is simply avoid contact from the patient, wear a doctor's mask so that the air you breath in will not carry  the bacteria(or you can just wear a Hazmat suit), </a:t>
            </a:r>
            <a:r>
              <a:rPr lang="en" sz="2400" b="1" dirty="0">
                <a:solidFill>
                  <a:srgbClr val="FF0000"/>
                </a:solidFill>
              </a:rPr>
              <a:t>WASH</a:t>
            </a:r>
            <a:r>
              <a:rPr lang="en" sz="2400" dirty="0">
                <a:solidFill>
                  <a:srgbClr val="00FFFF"/>
                </a:solidFill>
              </a:rPr>
              <a:t> </a:t>
            </a:r>
            <a:r>
              <a:rPr lang="en" sz="2400" b="1" dirty="0">
                <a:solidFill>
                  <a:srgbClr val="FF0000"/>
                </a:solidFill>
              </a:rPr>
              <a:t>YOUR HANDS!!!</a:t>
            </a:r>
            <a:r>
              <a:rPr lang="en" sz="2400" dirty="0">
                <a:solidFill>
                  <a:srgbClr val="00FFFF"/>
                </a:solidFill>
              </a:rPr>
              <a:t>(why just for the heck of it), you can quarantine the patient in a bubble like room for your safety(only if you and the patient agree, if not agree to disagree)"</a:t>
            </a:r>
          </a:p>
          <a:p>
            <a:pPr marL="457200" lvl="0" indent="-419100" rtl="0">
              <a:buClr>
                <a:schemeClr val="lt1"/>
              </a:buClr>
              <a:buSzPct val="208333"/>
              <a:buFont typeface="Arial"/>
              <a:buChar char="•"/>
            </a:pPr>
            <a:r>
              <a:rPr lang="en" sz="2400" dirty="0">
                <a:solidFill>
                  <a:srgbClr val="FF9900"/>
                </a:solidFill>
              </a:rPr>
              <a:t>If you do </a:t>
            </a:r>
            <a:r>
              <a:rPr lang="en" sz="2400" b="1" dirty="0">
                <a:solidFill>
                  <a:srgbClr val="FF9900"/>
                </a:solidFill>
              </a:rPr>
              <a:t>NOT follow at least some safety procedures then you have a 1/50 chance that you will not get infected with the disease</a:t>
            </a:r>
          </a:p>
        </p:txBody>
      </p:sp>
      <p:sp>
        <p:nvSpPr>
          <p:cNvPr id="4" name="Rectangle 3"/>
          <p:cNvSpPr/>
          <p:nvPr/>
        </p:nvSpPr>
        <p:spPr>
          <a:xfrm>
            <a:off x="228600" y="228600"/>
            <a:ext cx="8686800" cy="1219200"/>
          </a:xfrm>
          <a:prstGeom prst="rect">
            <a:avLst/>
          </a:prstGeom>
          <a:noFill/>
        </p:spPr>
        <p:txBody>
          <a:bodyPr wrap="square" lIns="91440" tIns="45720" rIns="91440" bIns="45720">
            <a:prstTxWarp prst="textDoubleWave1">
              <a:avLst/>
            </a:prstTxWarp>
            <a:spAutoFit/>
          </a:bodyPr>
          <a:lstStyle/>
          <a:p>
            <a:pPr algn="ctr"/>
            <a:r>
              <a:rPr lang="en-US" sz="36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cs typeface="Arial"/>
                <a:sym typeface="Arial"/>
              </a:rPr>
              <a:t>Ways to Avoid/Quarantine the Disease</a:t>
            </a:r>
          </a:p>
        </p:txBody>
      </p:sp>
    </p:spTree>
    <p:extLst>
      <p:ext uri="{BB962C8B-B14F-4D97-AF65-F5344CB8AC3E}">
        <p14:creationId xmlns:p14="http://schemas.microsoft.com/office/powerpoint/2010/main" val="2506444386"/>
      </p:ext>
    </p:extLst>
  </p:cSld>
  <p:clrMapOvr>
    <a:masterClrMapping/>
  </p:clrMapOvr>
  <p:transition spd="slow">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600200" y="1219200"/>
            <a:ext cx="6324600" cy="3962400"/>
          </a:xfrm>
          <a:prstGeom prst="rect">
            <a:avLst/>
          </a:prstGeom>
        </p:spPr>
        <p:txBody>
          <a:bodyPr lIns="91425" tIns="91425" rIns="91425" bIns="91425" anchor="b" anchorCtr="0">
            <a:noAutofit/>
            <a:scene3d>
              <a:camera prst="perspectiveRelaxedModerately"/>
              <a:lightRig rig="threePt" dir="t"/>
            </a:scene3d>
          </a:bodyPr>
          <a:lstStyle/>
          <a:p>
            <a:pPr>
              <a:buNone/>
            </a:pPr>
            <a:r>
              <a:rPr lang="en" dirty="0"/>
              <a:t>                                                                   </a:t>
            </a:r>
            <a:r>
              <a:rPr lang="en"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PLANS FOR </a:t>
            </a:r>
            <a:r>
              <a:rPr lang="en" sz="8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MALL </a:t>
            </a:r>
            <a:r>
              <a:rPr lang="en"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FIASCO</a:t>
            </a:r>
            <a:endParaRPr lang="en" sz="8000" dirty="0"/>
          </a:p>
        </p:txBody>
      </p:sp>
    </p:spTree>
    <p:extLst>
      <p:ext uri="{BB962C8B-B14F-4D97-AF65-F5344CB8AC3E}">
        <p14:creationId xmlns:p14="http://schemas.microsoft.com/office/powerpoint/2010/main" val="21977730"/>
      </p:ext>
    </p:extLst>
  </p:cSld>
  <p:clrMapOvr>
    <a:masterClrMapping/>
  </p:clrMapOvr>
  <p:transition spd="slow">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b" anchorCtr="0">
            <a:prstTxWarp prst="textDoubleWave1">
              <a:avLst/>
            </a:prstTxWarp>
            <a:noAutofit/>
          </a:bodyPr>
          <a:lstStyle/>
          <a:p>
            <a:pPr>
              <a:buNone/>
            </a:pPr>
            <a:r>
              <a:rPr lang="en" dirty="0"/>
              <a:t>    </a:t>
            </a:r>
            <a:r>
              <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will we survive in a mall?</a:t>
            </a:r>
            <a:endParaRPr lang="en" dirty="0"/>
          </a:p>
        </p:txBody>
      </p:sp>
      <p:sp>
        <p:nvSpPr>
          <p:cNvPr id="59" name="Shape 5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a:t>We will divide in two main groups(sick and the healthy) and in four separate groups(living in the four separate stores</a:t>
            </a:r>
          </a:p>
          <a:p>
            <a:pPr marL="457200" lvl="0" indent="-419100" rtl="0">
              <a:buClr>
                <a:schemeClr val="lt1"/>
              </a:buClr>
              <a:buSzPct val="208333"/>
              <a:buFont typeface="Arial"/>
              <a:buChar char="•"/>
            </a:pPr>
            <a:r>
              <a:rPr lang="en" sz="2400">
                <a:solidFill>
                  <a:srgbClr val="00FFFF"/>
                </a:solidFill>
              </a:rPr>
              <a:t>Group one will be those that have been exposed to the disease(they consist of the main group one) they will live in the </a:t>
            </a:r>
            <a:r>
              <a:rPr lang="en" sz="2400" u="sng">
                <a:solidFill>
                  <a:srgbClr val="00FFFF"/>
                </a:solidFill>
              </a:rPr>
              <a:t>Empty store under construction</a:t>
            </a:r>
            <a:r>
              <a:rPr lang="en" sz="2400">
                <a:solidFill>
                  <a:srgbClr val="00FFFF"/>
                </a:solidFill>
              </a:rPr>
              <a:t>;only if the store is cleared out of all of its useful materials and only if it is safe for them to stay in there, if not they will be moved to </a:t>
            </a:r>
            <a:r>
              <a:rPr lang="en" sz="2400" u="sng">
                <a:solidFill>
                  <a:srgbClr val="00FFFF"/>
                </a:solidFill>
              </a:rPr>
              <a:t>Forever 21</a:t>
            </a:r>
          </a:p>
          <a:p>
            <a:pPr marL="457200" lvl="0" indent="-419100" rtl="0">
              <a:buClr>
                <a:schemeClr val="lt1"/>
              </a:buClr>
              <a:buSzPct val="208333"/>
              <a:buFont typeface="Arial"/>
              <a:buChar char="•"/>
            </a:pPr>
            <a:r>
              <a:rPr lang="en" sz="2400">
                <a:solidFill>
                  <a:srgbClr val="00FFFF"/>
                </a:solidFill>
              </a:rPr>
              <a:t>The main Group Two will live in Sears, Dillards, and Forever 21(or the under construction store)</a:t>
            </a:r>
          </a:p>
        </p:txBody>
      </p:sp>
    </p:spTree>
    <p:extLst>
      <p:ext uri="{BB962C8B-B14F-4D97-AF65-F5344CB8AC3E}">
        <p14:creationId xmlns:p14="http://schemas.microsoft.com/office/powerpoint/2010/main" val="325838946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they’re going to have to do </a:t>
            </a:r>
            <a:r>
              <a:rPr lang="en-US" i="1" dirty="0" smtClean="0"/>
              <a:t>this</a:t>
            </a:r>
            <a:r>
              <a:rPr lang="en-US" dirty="0" smtClean="0"/>
              <a:t>??</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pPr marL="0" indent="0">
              <a:buNone/>
            </a:pPr>
            <a:endParaRPr lang="en-US" sz="2400" dirty="0" smtClean="0"/>
          </a:p>
          <a:p>
            <a:pPr marL="0" indent="0">
              <a:buNone/>
            </a:pPr>
            <a:r>
              <a:rPr lang="en-US" sz="2400" dirty="0" smtClean="0"/>
              <a:t>Math</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ELA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0" y="1676400"/>
            <a:ext cx="89249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13" y="4114800"/>
            <a:ext cx="87249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452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4800" y="0"/>
            <a:ext cx="8610600" cy="1676400"/>
          </a:xfrm>
          <a:prstGeom prst="rect">
            <a:avLst/>
          </a:prstGeom>
        </p:spPr>
        <p:txBody>
          <a:bodyPr lIns="91425" tIns="91425" rIns="91425" bIns="91425" anchor="b" anchorCtr="0">
            <a:prstTxWarp prst="textDoubleWave1">
              <a:avLst/>
            </a:prstTxWarp>
            <a:noAutofit/>
          </a:bodyPr>
          <a:lstStyle/>
          <a:p>
            <a:pPr>
              <a:buNone/>
            </a:pPr>
            <a:r>
              <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will we survive in a mall?(cont.)</a:t>
            </a:r>
          </a:p>
        </p:txBody>
      </p:sp>
      <p:sp>
        <p:nvSpPr>
          <p:cNvPr id="65" name="Shape 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rgbClr val="00FFFF"/>
              </a:buClr>
              <a:buSzPct val="166666"/>
              <a:buFont typeface="Arial"/>
              <a:buChar char="•"/>
            </a:pPr>
            <a:r>
              <a:rPr lang="en" sz="2400">
                <a:solidFill>
                  <a:srgbClr val="00FFFF"/>
                </a:solidFill>
              </a:rPr>
              <a:t>Group Two(one of the four separate groups) will live in Sears, they will also be in charge of clearing out the Empty Store for any important materials(they will follow safety protocol)</a:t>
            </a:r>
          </a:p>
          <a:p>
            <a:pPr marL="457200" lvl="0" indent="-381000" rtl="0">
              <a:buClr>
                <a:srgbClr val="00FFFF"/>
              </a:buClr>
              <a:buSzPct val="166666"/>
              <a:buFont typeface="Arial"/>
              <a:buChar char="•"/>
            </a:pPr>
            <a:r>
              <a:rPr lang="en" sz="2400">
                <a:solidFill>
                  <a:srgbClr val="00FFFF"/>
                </a:solidFill>
              </a:rPr>
              <a:t>Group Three will be the one that are either going to live in Forever 21 or the Empty Store, they will also be in charge if checking in how all the healthy people are holding up, also check the sick as well(safety protocol followed)</a:t>
            </a:r>
          </a:p>
          <a:p>
            <a:pPr marL="457200" lvl="0" indent="-381000">
              <a:buClr>
                <a:srgbClr val="00FFFF"/>
              </a:buClr>
              <a:buSzPct val="166666"/>
              <a:buFont typeface="Arial"/>
              <a:buChar char="•"/>
            </a:pPr>
            <a:r>
              <a:rPr lang="en" sz="2400">
                <a:solidFill>
                  <a:srgbClr val="00FFFF"/>
                </a:solidFill>
              </a:rPr>
              <a:t>Group Four will be living in Dillards, they will be in charge of the food supply, checking if the power is working fine, and making sure that the air circulation is working fine</a:t>
            </a:r>
          </a:p>
        </p:txBody>
      </p:sp>
    </p:spTree>
    <p:extLst>
      <p:ext uri="{BB962C8B-B14F-4D97-AF65-F5344CB8AC3E}">
        <p14:creationId xmlns:p14="http://schemas.microsoft.com/office/powerpoint/2010/main" val="1834434875"/>
      </p:ext>
    </p:extLst>
  </p:cSld>
  <p:clrMapOvr>
    <a:masterClrMapping/>
  </p:clrMapOvr>
  <p:transition spd="slow">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p:nvPr/>
        </p:nvSpPr>
        <p:spPr>
          <a:xfrm>
            <a:off x="609600" y="1828800"/>
            <a:ext cx="7848599" cy="4538060"/>
          </a:xfrm>
          <a:prstGeom prst="rect">
            <a:avLst/>
          </a:prstGeom>
          <a:blipFill>
            <a:blip r:embed="rId3"/>
            <a:stretch>
              <a:fillRect/>
            </a:stretch>
          </a:blipFill>
        </p:spPr>
      </p:sp>
      <p:sp>
        <p:nvSpPr>
          <p:cNvPr id="78" name="Shape 78"/>
          <p:cNvSpPr/>
          <p:nvPr/>
        </p:nvSpPr>
        <p:spPr>
          <a:xfrm rot="1222764">
            <a:off x="1649606" y="3039802"/>
            <a:ext cx="989844" cy="899306"/>
          </a:xfrm>
          <a:prstGeom prst="rightArrow">
            <a:avLst>
              <a:gd name="adj1" fmla="val 50000"/>
              <a:gd name="adj2" fmla="val 50000"/>
            </a:avLst>
          </a:prstGeom>
          <a:gradFill>
            <a:gsLst>
              <a:gs pos="0">
                <a:srgbClr val="F5D8D3"/>
              </a:gs>
              <a:gs pos="46000">
                <a:srgbClr val="EDBDB4"/>
              </a:gs>
              <a:gs pos="100000">
                <a:srgbClr val="945F56"/>
              </a:gs>
            </a:gsLst>
            <a:path path="circle">
              <a:fillToRect l="50000" t="50000" r="50000" b="50000"/>
            </a:path>
            <a:tileRect/>
          </a:gradFill>
          <a:ln w="9525" cap="flat">
            <a:solidFill>
              <a:srgbClr val="D6988D"/>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endParaRPr>
          </a:p>
        </p:txBody>
      </p:sp>
      <p:sp>
        <p:nvSpPr>
          <p:cNvPr id="79" name="Shape 79"/>
          <p:cNvSpPr/>
          <p:nvPr/>
        </p:nvSpPr>
        <p:spPr>
          <a:xfrm>
            <a:off x="990600" y="304799"/>
            <a:ext cx="6705600" cy="1143001"/>
          </a:xfrm>
          <a:prstGeom prst="rect">
            <a:avLst/>
          </a:prstGeom>
          <a:noFill/>
          <a:ln>
            <a:noFill/>
          </a:ln>
        </p:spPr>
        <p:txBody>
          <a:bodyPr lIns="91425" tIns="45700" rIns="91425" bIns="45700" anchor="t" anchorCtr="0">
            <a:prstTxWarp prst="textDoubleWave1">
              <a:avLst/>
            </a:prstTxWarp>
            <a:noAutofit/>
          </a:bodyPr>
          <a:lstStyle/>
          <a:p>
            <a:pPr>
              <a:buClr>
                <a:srgbClr val="000000"/>
              </a:buClr>
              <a:buSzPct val="25000"/>
              <a:buFont typeface="Arial"/>
              <a:buNone/>
            </a:pPr>
            <a:r>
              <a:rPr lang="en-US" sz="60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ea typeface="Arial"/>
                <a:cs typeface="Arial"/>
                <a:sym typeface="Arial"/>
              </a:rPr>
              <a:t>The Map of the Mall </a:t>
            </a:r>
          </a:p>
        </p:txBody>
      </p:sp>
      <p:sp>
        <p:nvSpPr>
          <p:cNvPr id="80" name="Shape 80"/>
          <p:cNvSpPr/>
          <p:nvPr/>
        </p:nvSpPr>
        <p:spPr>
          <a:xfrm rot="7011215">
            <a:off x="4126003" y="5806517"/>
            <a:ext cx="880186" cy="907684"/>
          </a:xfrm>
          <a:prstGeom prst="downArrow">
            <a:avLst>
              <a:gd name="adj1" fmla="val 50000"/>
              <a:gd name="adj2" fmla="val 50000"/>
            </a:avLst>
          </a:prstGeom>
          <a:gradFill>
            <a:gsLst>
              <a:gs pos="0">
                <a:srgbClr val="F5D8D3"/>
              </a:gs>
              <a:gs pos="46000">
                <a:srgbClr val="EDBDB4"/>
              </a:gs>
              <a:gs pos="100000">
                <a:srgbClr val="945F56"/>
              </a:gs>
            </a:gsLst>
            <a:path path="circle">
              <a:fillToRect l="50000" t="50000" r="50000" b="50000"/>
            </a:path>
            <a:tileRect/>
          </a:gradFill>
          <a:ln w="9525" cap="flat">
            <a:solidFill>
              <a:srgbClr val="D6988D"/>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endParaRPr>
          </a:p>
        </p:txBody>
      </p:sp>
      <p:sp>
        <p:nvSpPr>
          <p:cNvPr id="81" name="Shape 81"/>
          <p:cNvSpPr/>
          <p:nvPr/>
        </p:nvSpPr>
        <p:spPr>
          <a:xfrm rot="-4828981">
            <a:off x="3058195" y="1753996"/>
            <a:ext cx="990600" cy="1014005"/>
          </a:xfrm>
          <a:prstGeom prst="downArrow">
            <a:avLst>
              <a:gd name="adj1" fmla="val 50000"/>
              <a:gd name="adj2" fmla="val 50000"/>
            </a:avLst>
          </a:prstGeom>
          <a:gradFill>
            <a:gsLst>
              <a:gs pos="0">
                <a:srgbClr val="FFE0BB"/>
              </a:gs>
              <a:gs pos="46000">
                <a:srgbClr val="FFC98B"/>
              </a:gs>
              <a:gs pos="100000">
                <a:srgbClr val="C36E0C"/>
              </a:gs>
            </a:gsLst>
            <a:path path="circle">
              <a:fillToRect l="50000" t="50000" r="50000" b="50000"/>
            </a:path>
            <a:tileRect/>
          </a:gradFill>
          <a:ln w="9525" cap="flat">
            <a:solidFill>
              <a:srgbClr val="FFA43B"/>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endParaRPr>
          </a:p>
        </p:txBody>
      </p:sp>
      <p:sp>
        <p:nvSpPr>
          <p:cNvPr id="82" name="Shape 82"/>
          <p:cNvSpPr/>
          <p:nvPr/>
        </p:nvSpPr>
        <p:spPr>
          <a:xfrm rot="-2279939">
            <a:off x="782665" y="4874781"/>
            <a:ext cx="1071529" cy="974256"/>
          </a:xfrm>
          <a:prstGeom prst="rightArrow">
            <a:avLst>
              <a:gd name="adj1" fmla="val 50000"/>
              <a:gd name="adj2" fmla="val 50000"/>
            </a:avLst>
          </a:prstGeom>
          <a:gradFill>
            <a:gsLst>
              <a:gs pos="0">
                <a:srgbClr val="FFE0BB"/>
              </a:gs>
              <a:gs pos="46000">
                <a:srgbClr val="FFC98B"/>
              </a:gs>
              <a:gs pos="100000">
                <a:srgbClr val="C36E0C"/>
              </a:gs>
            </a:gsLst>
            <a:path path="circle">
              <a:fillToRect l="50000" t="50000" r="50000" b="50000"/>
            </a:path>
            <a:tileRect/>
          </a:gradFill>
          <a:ln w="9525" cap="flat">
            <a:solidFill>
              <a:srgbClr val="FFA43B"/>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endParaRPr>
          </a:p>
        </p:txBody>
      </p:sp>
    </p:spTree>
    <p:extLst>
      <p:ext uri="{BB962C8B-B14F-4D97-AF65-F5344CB8AC3E}">
        <p14:creationId xmlns:p14="http://schemas.microsoft.com/office/powerpoint/2010/main" val="3089151181"/>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0"/>
            <a:ext cx="8763000" cy="1600200"/>
          </a:xfrm>
          <a:prstGeom prst="rect">
            <a:avLst/>
          </a:prstGeom>
        </p:spPr>
        <p:txBody>
          <a:bodyPr lIns="91425" tIns="91425" rIns="91425" bIns="91425" anchor="b" anchorCtr="0">
            <a:prstTxWarp prst="textDoubleWave1">
              <a:avLst/>
            </a:prstTxWarp>
            <a:noAutofit/>
          </a:bodyPr>
          <a:lstStyle/>
          <a:p>
            <a:pPr>
              <a:buNone/>
            </a:pPr>
            <a:r>
              <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Why these choices?</a:t>
            </a:r>
          </a:p>
        </p:txBody>
      </p:sp>
      <p:sp>
        <p:nvSpPr>
          <p:cNvPr id="71" name="Shape 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a:solidFill>
                  <a:srgbClr val="9900FF"/>
                </a:solidFill>
              </a:rPr>
              <a:t>Why put the sick in Forever 21 you probably wonder, here is why</a:t>
            </a:r>
          </a:p>
          <a:p>
            <a:pPr marL="457200" lvl="0" indent="-419100">
              <a:buClr>
                <a:schemeClr val="lt1"/>
              </a:buClr>
              <a:buSzPct val="208333"/>
              <a:buFont typeface="Arial"/>
              <a:buChar char="•"/>
            </a:pPr>
            <a:r>
              <a:rPr lang="en" sz="2400"/>
              <a:t>The sick will need a place that we know is safe for them to stay in, </a:t>
            </a:r>
            <a:r>
              <a:rPr lang="en" sz="2400" u="sng">
                <a:solidFill>
                  <a:srgbClr val="00FFFF"/>
                </a:solidFill>
              </a:rPr>
              <a:t>Sears</a:t>
            </a:r>
            <a:r>
              <a:rPr lang="en" sz="2400"/>
              <a:t> is important because of all the tools and hardware in there. </a:t>
            </a:r>
            <a:r>
              <a:rPr lang="en" sz="2400" u="sng">
                <a:solidFill>
                  <a:srgbClr val="00FFFF"/>
                </a:solidFill>
              </a:rPr>
              <a:t>Dillards</a:t>
            </a:r>
            <a:r>
              <a:rPr lang="en" sz="2400"/>
              <a:t> is the obvious choice to place the sick in there ,except the fact </a:t>
            </a:r>
            <a:r>
              <a:rPr lang="en" sz="2400">
                <a:solidFill>
                  <a:srgbClr val="FF0000"/>
                </a:solidFill>
              </a:rPr>
              <a:t>THAT IT IS RIGHT NEAR THE </a:t>
            </a:r>
            <a:r>
              <a:rPr lang="en" sz="2400" b="1">
                <a:solidFill>
                  <a:srgbClr val="FF0000"/>
                </a:solidFill>
              </a:rPr>
              <a:t>FOOD COURT!</a:t>
            </a:r>
            <a:r>
              <a:rPr lang="en" sz="2400" b="1"/>
              <a:t> </a:t>
            </a:r>
            <a:r>
              <a:rPr lang="en" sz="2400"/>
              <a:t>If the only source of food was contaminated, we would all starve to death especially if there are 300 people trapped inside. If the </a:t>
            </a:r>
            <a:r>
              <a:rPr lang="en" sz="2400" u="sng">
                <a:solidFill>
                  <a:srgbClr val="00FFFF"/>
                </a:solidFill>
              </a:rPr>
              <a:t>Empty Store</a:t>
            </a:r>
            <a:r>
              <a:rPr lang="en" sz="2400"/>
              <a:t> is too messy, then the sick will have to live in </a:t>
            </a:r>
            <a:r>
              <a:rPr lang="en" sz="2400" u="sng">
                <a:solidFill>
                  <a:srgbClr val="00FFFF"/>
                </a:solidFill>
              </a:rPr>
              <a:t>Forever 21</a:t>
            </a:r>
            <a:r>
              <a:rPr lang="en" sz="2400"/>
              <a:t>. We will use the rolls of plastic to cover the entrance of the sicks store and cover the vents as well, we will leave them electric powered fans for fresh air</a:t>
            </a:r>
          </a:p>
        </p:txBody>
      </p:sp>
    </p:spTree>
    <p:extLst>
      <p:ext uri="{BB962C8B-B14F-4D97-AF65-F5344CB8AC3E}">
        <p14:creationId xmlns:p14="http://schemas.microsoft.com/office/powerpoint/2010/main" val="1755860406"/>
      </p:ext>
    </p:extLst>
  </p:cSld>
  <p:clrMapOvr>
    <a:masterClrMapping/>
  </p:clrMapOvr>
  <p:transition spd="slow">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4800" y="228600"/>
            <a:ext cx="8686800" cy="1295400"/>
          </a:xfrm>
          <a:prstGeom prst="rect">
            <a:avLst/>
          </a:prstGeom>
        </p:spPr>
        <p:txBody>
          <a:bodyPr lIns="91425" tIns="91425" rIns="91425" bIns="91425" anchor="b" anchorCtr="0">
            <a:prstTxWarp prst="textDoubleWave1">
              <a:avLst>
                <a:gd name="adj1" fmla="val 6250"/>
                <a:gd name="adj2" fmla="val 513"/>
              </a:avLst>
            </a:prstTxWarp>
            <a:noAutofit/>
          </a:bodyPr>
          <a:lstStyle/>
          <a:p>
            <a:pPr>
              <a:buNone/>
            </a:pPr>
            <a:r>
              <a:rPr lang="en"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long will we have to stay in the mall?</a:t>
            </a: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lt1"/>
              </a:buClr>
              <a:buSzPct val="166666"/>
              <a:buFont typeface="Arial"/>
              <a:buChar char="•"/>
            </a:pPr>
            <a:r>
              <a:rPr lang="en" sz="2400" dirty="0"/>
              <a:t>The maximum time we would have to stay under quarantine is a</a:t>
            </a:r>
            <a:r>
              <a:rPr lang="en" sz="2400" dirty="0">
                <a:solidFill>
                  <a:srgbClr val="FFFF00"/>
                </a:solidFill>
              </a:rPr>
              <a:t> "week and four days"</a:t>
            </a:r>
            <a:r>
              <a:rPr lang="en" sz="2400" dirty="0"/>
              <a:t>.</a:t>
            </a:r>
            <a:r>
              <a:rPr lang="en" sz="2400" dirty="0">
                <a:solidFill>
                  <a:srgbClr val="FF9900"/>
                </a:solidFill>
              </a:rPr>
              <a:t>The week will be needed to check and treat those that are sick and the four days will be used to secure that the rest of the people are safe and do not need treatment</a:t>
            </a:r>
          </a:p>
          <a:p>
            <a:pPr lvl="0" rtl="0">
              <a:buNone/>
            </a:pPr>
            <a:r>
              <a:rPr lang="en" b="1" dirty="0"/>
              <a:t>        What happens if someone dies?</a:t>
            </a:r>
          </a:p>
          <a:p>
            <a:pPr marL="457200" lvl="0" indent="-419100" rtl="0">
              <a:buClr>
                <a:schemeClr val="lt1"/>
              </a:buClr>
              <a:buSzPct val="208333"/>
              <a:buFont typeface="Arial"/>
              <a:buChar char="•"/>
            </a:pPr>
            <a:r>
              <a:rPr lang="en" sz="2400" dirty="0"/>
              <a:t>In the event that someone dies we will send four people (fully geared to avoid catching the disease) to take the body and put it in a safe location</a:t>
            </a:r>
            <a:r>
              <a:rPr lang="en" sz="2400" dirty="0">
                <a:solidFill>
                  <a:srgbClr val="E06666"/>
                </a:solidFill>
              </a:rPr>
              <a:t>(Payless or some other cheap excuse for a store</a:t>
            </a:r>
            <a:r>
              <a:rPr lang="en" sz="2400" dirty="0" smtClean="0">
                <a:solidFill>
                  <a:srgbClr val="E06666"/>
                </a:solidFill>
              </a:rPr>
              <a:t>) </a:t>
            </a:r>
            <a:r>
              <a:rPr lang="en" sz="2400" dirty="0" smtClean="0">
                <a:solidFill>
                  <a:srgbClr val="00B0F0"/>
                </a:solidFill>
              </a:rPr>
              <a:t>a store with freezer at least</a:t>
            </a:r>
            <a:endParaRPr lang="en" sz="2400" dirty="0">
              <a:solidFill>
                <a:srgbClr val="00B0F0"/>
              </a:solidFill>
            </a:endParaRPr>
          </a:p>
          <a:p>
            <a:pPr marL="457200" lvl="0" indent="-419100">
              <a:buClr>
                <a:schemeClr val="lt1"/>
              </a:buClr>
              <a:buSzPct val="208333"/>
              <a:buFont typeface="Arial"/>
              <a:buChar char="•"/>
            </a:pPr>
            <a:r>
              <a:rPr lang="en" sz="2400" dirty="0"/>
              <a:t>If anybody gets infected overnight, four fully geared up people will transport them to the sick bay(where the sick are)</a:t>
            </a:r>
          </a:p>
        </p:txBody>
      </p:sp>
    </p:spTree>
    <p:extLst>
      <p:ext uri="{BB962C8B-B14F-4D97-AF65-F5344CB8AC3E}">
        <p14:creationId xmlns:p14="http://schemas.microsoft.com/office/powerpoint/2010/main" val="2630923002"/>
      </p:ext>
    </p:extLst>
  </p:cSld>
  <p:clrMapOvr>
    <a:masterClrMapping/>
  </p:clrMapOvr>
  <p:transition spd="slow">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0" y="152400"/>
            <a:ext cx="8610600" cy="1523999"/>
          </a:xfrm>
          <a:prstGeom prst="rect">
            <a:avLst/>
          </a:prstGeom>
        </p:spPr>
        <p:txBody>
          <a:bodyPr lIns="91425" tIns="91425" rIns="91425" bIns="91425" anchor="b" anchorCtr="0">
            <a:prstTxWarp prst="textDoubleWave1">
              <a:avLst>
                <a:gd name="adj1" fmla="val 12500"/>
                <a:gd name="adj2" fmla="val 259"/>
              </a:avLst>
            </a:prstTxWarp>
            <a:noAutofit/>
          </a:bodyPr>
          <a:lstStyle/>
          <a:p>
            <a:pPr>
              <a:buNone/>
            </a:pPr>
            <a:r>
              <a:rPr lang="en" dirty="0"/>
              <a:t>    </a:t>
            </a:r>
            <a:r>
              <a:rPr lang="en"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Entertainment and other needs</a:t>
            </a:r>
            <a:endParaRPr lang="en" dirty="0"/>
          </a:p>
        </p:txBody>
      </p:sp>
      <p:sp>
        <p:nvSpPr>
          <p:cNvPr id="83" name="Shape 8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lt1"/>
              </a:buClr>
              <a:buSzPct val="166666"/>
              <a:buFont typeface="Arial"/>
              <a:buChar char="•"/>
            </a:pPr>
            <a:r>
              <a:rPr lang="en" sz="2400"/>
              <a:t>Each group will have a time limit to any available games or other needs for entertainment,Group Two - Four will have each only TWO hours of play, Group One will have T.V.s placed in their location of rest and have game consoles in their</a:t>
            </a:r>
          </a:p>
          <a:p>
            <a:pPr marL="457200" lvl="0" indent="-381000" rtl="0">
              <a:buClr>
                <a:schemeClr val="lt1"/>
              </a:buClr>
              <a:buSzPct val="166666"/>
              <a:buFont typeface="Arial"/>
              <a:buChar char="•"/>
            </a:pPr>
            <a:r>
              <a:rPr lang="en" sz="2400"/>
              <a:t>For eating needs Group Two - Four will have an hour and a half to eat, Group One will have food brought to them</a:t>
            </a:r>
          </a:p>
          <a:p>
            <a:pPr marL="457200" lvl="0" indent="-381000">
              <a:buClr>
                <a:schemeClr val="lt1"/>
              </a:buClr>
              <a:buSzPct val="166666"/>
              <a:buFont typeface="Arial"/>
              <a:buChar char="•"/>
            </a:pPr>
            <a:r>
              <a:rPr lang="en" sz="2400"/>
              <a:t>Each Group will have the needs to clean themselves (bathing) and have the means to brush their teeth</a:t>
            </a:r>
          </a:p>
        </p:txBody>
      </p:sp>
    </p:spTree>
    <p:extLst>
      <p:ext uri="{BB962C8B-B14F-4D97-AF65-F5344CB8AC3E}">
        <p14:creationId xmlns:p14="http://schemas.microsoft.com/office/powerpoint/2010/main" val="1082305550"/>
      </p:ext>
    </p:extLst>
  </p:cSld>
  <p:clrMapOvr>
    <a:masterClrMapping/>
  </p:clrMapOvr>
  <p:transition spd="slow">
    <p:comb/>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52400"/>
            <a:ext cx="8382000" cy="1371600"/>
          </a:xfrm>
          <a:prstGeom prst="rect">
            <a:avLst/>
          </a:prstGeom>
        </p:spPr>
        <p:txBody>
          <a:bodyPr lIns="91425" tIns="91425" rIns="91425" bIns="91425" anchor="b" anchorCtr="0">
            <a:prstTxWarp prst="textDoubleWave1">
              <a:avLst/>
            </a:prstTxWarp>
            <a:noAutofit/>
          </a:bodyPr>
          <a:lstStyle/>
          <a:p>
            <a:pPr>
              <a:buNone/>
            </a:pPr>
            <a:r>
              <a:rPr lang="en"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many people will be placed in the stores?</a:t>
            </a:r>
          </a:p>
        </p:txBody>
      </p:sp>
      <p:sp>
        <p:nvSpPr>
          <p:cNvPr id="89" name="Shape 8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dirty="0"/>
              <a:t>300 students are in the mall, divide the 300 by the four stores and you get 75, but exclude the </a:t>
            </a:r>
            <a:r>
              <a:rPr lang="en" sz="2400" dirty="0" smtClean="0"/>
              <a:t>sick(counting:eighteen </a:t>
            </a:r>
            <a:r>
              <a:rPr lang="en" sz="2400" dirty="0"/>
              <a:t>are to be placed) subtract that for the 300 and you get </a:t>
            </a:r>
            <a:r>
              <a:rPr lang="en" sz="2400" dirty="0" smtClean="0"/>
              <a:t>282, </a:t>
            </a:r>
            <a:r>
              <a:rPr lang="en" sz="2400" dirty="0"/>
              <a:t>divide by three and you get at </a:t>
            </a:r>
            <a:r>
              <a:rPr lang="en" sz="2400" dirty="0" smtClean="0"/>
              <a:t> 94 people evenly.</a:t>
            </a:r>
            <a:endParaRPr lang="en" sz="2400" dirty="0"/>
          </a:p>
          <a:p>
            <a:endParaRPr dirty="0"/>
          </a:p>
          <a:p>
            <a:r>
              <a:rPr lang="en" sz="2400" dirty="0"/>
              <a:t>If anything else were to go wrong then it is up to the CDC to help us out, </a:t>
            </a:r>
            <a:r>
              <a:rPr lang="en" sz="2400" dirty="0" smtClean="0"/>
              <a:t>if they do not make it on time then many people will die.They have a week, if they don’t make that week then the disease will spread at a very high rate</a:t>
            </a:r>
            <a:endParaRPr lang="en" sz="2400" dirty="0"/>
          </a:p>
        </p:txBody>
      </p:sp>
    </p:spTree>
    <p:extLst>
      <p:ext uri="{BB962C8B-B14F-4D97-AF65-F5344CB8AC3E}">
        <p14:creationId xmlns:p14="http://schemas.microsoft.com/office/powerpoint/2010/main" val="910747293"/>
      </p:ext>
    </p:extLst>
  </p:cSld>
  <p:clrMapOvr>
    <a:masterClrMapping/>
  </p:clrMapOvr>
  <p:transition spd="slow">
    <p:check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0"/>
              </a:spcBef>
              <a:buClr>
                <a:schemeClr val="lt1"/>
              </a:buClr>
              <a:buSzPct val="166666"/>
              <a:buFont typeface="Arial"/>
              <a:buChar char="•"/>
            </a:pPr>
            <a:r>
              <a:rPr lang="en-US" sz="2400">
                <a:solidFill>
                  <a:srgbClr val="FFFFFF"/>
                </a:solidFill>
              </a:rPr>
              <a:t>There is a width of </a:t>
            </a:r>
            <a:r>
              <a:rPr lang="en-US" sz="2400">
                <a:solidFill>
                  <a:srgbClr val="9900FF"/>
                </a:solidFill>
              </a:rPr>
              <a:t>50000 sq feet</a:t>
            </a:r>
            <a:r>
              <a:rPr lang="en-US" sz="2400">
                <a:solidFill>
                  <a:srgbClr val="FFFFFF"/>
                </a:solidFill>
              </a:rPr>
              <a:t> and a height of </a:t>
            </a:r>
            <a:r>
              <a:rPr lang="en-US" sz="2400">
                <a:solidFill>
                  <a:srgbClr val="9900FF"/>
                </a:solidFill>
              </a:rPr>
              <a:t>10ft </a:t>
            </a:r>
            <a:r>
              <a:rPr lang="en-US" sz="2400">
                <a:solidFill>
                  <a:srgbClr val="FFFFFF"/>
                </a:solidFill>
              </a:rPr>
              <a:t>there is enough space for the people that will be staying in the stores and there will be enough room to sleep in. There will be beds in the stores and there will be </a:t>
            </a:r>
            <a:r>
              <a:rPr lang="en-US" sz="2400"/>
              <a:t>sleeping bags</a:t>
            </a:r>
            <a:r>
              <a:rPr lang="en-US" sz="2400">
                <a:solidFill>
                  <a:srgbClr val="FFFFFF"/>
                </a:solidFill>
              </a:rPr>
              <a:t> in the store for those that need a place to sleep</a:t>
            </a:r>
          </a:p>
          <a:p>
            <a:pPr marL="457200" lvl="0" indent="-381000" rtl="0">
              <a:lnSpc>
                <a:spcPct val="115000"/>
              </a:lnSpc>
              <a:spcBef>
                <a:spcPts val="0"/>
              </a:spcBef>
              <a:buClr>
                <a:schemeClr val="lt1"/>
              </a:buClr>
              <a:buSzPct val="166666"/>
              <a:buFont typeface="Arial"/>
              <a:buChar char="•"/>
            </a:pPr>
            <a:r>
              <a:rPr lang="en-US" sz="2400">
                <a:solidFill>
                  <a:srgbClr val="FFFFFF"/>
                </a:solidFill>
              </a:rPr>
              <a:t>Air will be circulating regularly and we will have electric powered fans in the stores to be double sure that fresh air is circulating in the stores</a:t>
            </a:r>
          </a:p>
        </p:txBody>
      </p:sp>
      <p:sp>
        <p:nvSpPr>
          <p:cNvPr id="4" name="Rectangle 3"/>
          <p:cNvSpPr/>
          <p:nvPr/>
        </p:nvSpPr>
        <p:spPr>
          <a:xfrm>
            <a:off x="609600" y="381000"/>
            <a:ext cx="8001000" cy="1143000"/>
          </a:xfrm>
          <a:prstGeom prst="rect">
            <a:avLst/>
          </a:prstGeom>
          <a:noFill/>
        </p:spPr>
        <p:txBody>
          <a:bodyPr wrap="none" lIns="91440" tIns="45720" rIns="91440" bIns="45720">
            <a:prstTxWarp prst="textDoubleWave1">
              <a:avLst/>
            </a:prstTxWarp>
            <a:spAutoFit/>
          </a:bodyPr>
          <a:lstStyle/>
          <a:p>
            <a:pPr algn="ctr"/>
            <a:r>
              <a:rPr lang="en-US" sz="5400" b="1" kern="0" dirty="0">
                <a:ln w="10541" cmpd="sng">
                  <a:solidFill>
                    <a:srgbClr val="89B4B8">
                      <a:shade val="88000"/>
                      <a:satMod val="110000"/>
                    </a:srgbClr>
                  </a:solidFill>
                  <a:prstDash val="solid"/>
                </a:ln>
                <a:gradFill>
                  <a:gsLst>
                    <a:gs pos="0">
                      <a:srgbClr val="89B4B8">
                        <a:tint val="40000"/>
                        <a:satMod val="250000"/>
                      </a:srgbClr>
                    </a:gs>
                    <a:gs pos="9000">
                      <a:srgbClr val="89B4B8">
                        <a:tint val="52000"/>
                        <a:satMod val="300000"/>
                      </a:srgbClr>
                    </a:gs>
                    <a:gs pos="50000">
                      <a:srgbClr val="89B4B8">
                        <a:shade val="20000"/>
                        <a:satMod val="300000"/>
                      </a:srgbClr>
                    </a:gs>
                    <a:gs pos="79000">
                      <a:srgbClr val="89B4B8">
                        <a:tint val="52000"/>
                        <a:satMod val="300000"/>
                      </a:srgbClr>
                    </a:gs>
                    <a:gs pos="100000">
                      <a:srgbClr val="89B4B8">
                        <a:tint val="40000"/>
                        <a:satMod val="250000"/>
                      </a:srgbClr>
                    </a:gs>
                  </a:gsLst>
                  <a:lin ang="5400000"/>
                </a:gradFill>
                <a:cs typeface="Arial"/>
                <a:sym typeface="Arial"/>
              </a:rPr>
              <a:t>How much space will be needed?</a:t>
            </a:r>
          </a:p>
        </p:txBody>
      </p:sp>
    </p:spTree>
    <p:extLst>
      <p:ext uri="{BB962C8B-B14F-4D97-AF65-F5344CB8AC3E}">
        <p14:creationId xmlns:p14="http://schemas.microsoft.com/office/powerpoint/2010/main" val="909424352"/>
      </p:ext>
    </p:extLst>
  </p:cSld>
  <p:clrMapOvr>
    <a:masterClrMapping/>
  </p:clrMapOvr>
  <p:transition spd="slow">
    <p:strips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33400" y="304800"/>
            <a:ext cx="7391400" cy="1096964"/>
          </a:xfrm>
          <a:prstGeom prst="rect">
            <a:avLst/>
          </a:prstGeom>
        </p:spPr>
        <p:txBody>
          <a:bodyPr lIns="91425" tIns="91425" rIns="91425" bIns="91425" anchor="b" anchorCtr="0">
            <a:prstTxWarp prst="textDoubleWave1">
              <a:avLst/>
            </a:prstTxWarp>
            <a:noAutofit/>
          </a:bodyPr>
          <a:lstStyle/>
          <a:p>
            <a:pPr>
              <a:buNone/>
            </a:pP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Extra Mortality</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8" name="Shape 11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US" sz="2400">
                <a:solidFill>
                  <a:srgbClr val="FF00FF"/>
                </a:solidFill>
              </a:rPr>
              <a:t>In a scenario that 75% people get infected that will mean that 225 out of the 300 people will die</a:t>
            </a:r>
            <a:r>
              <a:rPr lang="en-US" sz="2400"/>
              <a:t>; </a:t>
            </a:r>
            <a:r>
              <a:rPr lang="en-US" sz="2400" u="sng">
                <a:solidFill>
                  <a:srgbClr val="00FFFF"/>
                </a:solidFill>
              </a:rPr>
              <a:t>in this case, eighteen people are already infected, that means if the mortality rate is at 11% then 13-14 people will die out of the 300.</a:t>
            </a:r>
            <a:r>
              <a:rPr lang="en-US" sz="2400"/>
              <a:t> </a:t>
            </a:r>
            <a:r>
              <a:rPr lang="en-US" sz="2400">
                <a:solidFill>
                  <a:srgbClr val="FF0000"/>
                </a:solidFill>
              </a:rPr>
              <a:t>But we have to also assume that they will infect one or two people</a:t>
            </a:r>
            <a:r>
              <a:rPr lang="en-US" sz="2400"/>
              <a:t> </a:t>
            </a:r>
            <a:r>
              <a:rPr lang="en-US" sz="2400">
                <a:solidFill>
                  <a:srgbClr val="4A86E8"/>
                </a:solidFill>
              </a:rPr>
              <a:t>[11+11+11=33]</a:t>
            </a:r>
            <a:r>
              <a:rPr lang="en-US" sz="2400"/>
              <a:t>. </a:t>
            </a:r>
            <a:r>
              <a:rPr lang="en-US" sz="2400">
                <a:solidFill>
                  <a:srgbClr val="FF0000"/>
                </a:solidFill>
              </a:rPr>
              <a:t>This is IF they infect one person, and then they pass it on to another, and if they pass the disease to another, then keep adding eleven more people in the store or in a body bag.</a:t>
            </a:r>
          </a:p>
        </p:txBody>
      </p:sp>
    </p:spTree>
    <p:extLst>
      <p:ext uri="{BB962C8B-B14F-4D97-AF65-F5344CB8AC3E}">
        <p14:creationId xmlns:p14="http://schemas.microsoft.com/office/powerpoint/2010/main" val="2766194434"/>
      </p:ext>
    </p:extLst>
  </p:cSld>
  <p:clrMapOvr>
    <a:masterClrMapping/>
  </p:clrMapOvr>
  <p:transition spd="slow">
    <p:plu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990600" y="228600"/>
            <a:ext cx="6553200" cy="1371600"/>
          </a:xfrm>
          <a:prstGeom prst="rect">
            <a:avLst/>
          </a:prstGeom>
        </p:spPr>
        <p:txBody>
          <a:bodyPr lIns="91425" tIns="91425" rIns="91425" bIns="91425" anchor="b" anchorCtr="0">
            <a:prstTxWarp prst="textDoubleWave1">
              <a:avLst/>
            </a:prstTxWarp>
            <a:noAutofit/>
          </a:bodyPr>
          <a:lstStyle/>
          <a:p>
            <a:pPr>
              <a:buNone/>
            </a:pP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Reference </a:t>
            </a:r>
            <a: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Page</a:t>
            </a:r>
            <a:endParaRPr lang="en-US" dirty="0">
              <a:solidFill>
                <a:srgbClr val="E0F4F6"/>
              </a:solidFill>
            </a:endParaRPr>
          </a:p>
        </p:txBody>
      </p:sp>
      <p:sp>
        <p:nvSpPr>
          <p:cNvPr id="124" name="Shape 1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0"/>
              </a:spcBef>
              <a:buClr>
                <a:schemeClr val="lt1"/>
              </a:buClr>
              <a:buSzPct val="166666"/>
              <a:buFont typeface="Arial"/>
              <a:buChar char="•"/>
            </a:pPr>
            <a:r>
              <a:rPr lang="en-US" sz="2400" u="sng">
                <a:solidFill>
                  <a:srgbClr val="5EA7AA"/>
                </a:solidFill>
                <a:hlinkClick r:id="rId3"/>
              </a:rPr>
              <a:t>www.google.com</a:t>
            </a:r>
          </a:p>
          <a:p>
            <a:pPr marL="457200" lvl="0" indent="-381000" rtl="0">
              <a:lnSpc>
                <a:spcPct val="115000"/>
              </a:lnSpc>
              <a:spcBef>
                <a:spcPts val="0"/>
              </a:spcBef>
              <a:buClr>
                <a:schemeClr val="lt1"/>
              </a:buClr>
              <a:buSzPct val="166666"/>
              <a:buFont typeface="Arial"/>
              <a:buChar char="•"/>
            </a:pPr>
            <a:r>
              <a:rPr lang="en-US" sz="2400" u="sng">
                <a:solidFill>
                  <a:srgbClr val="5EA7AA"/>
                </a:solidFill>
                <a:hlinkClick r:id="rId4"/>
              </a:rPr>
              <a:t>www.cdc.gov</a:t>
            </a:r>
          </a:p>
          <a:p>
            <a:pPr marL="457200" lvl="0" indent="-381000" rtl="0">
              <a:lnSpc>
                <a:spcPct val="115000"/>
              </a:lnSpc>
              <a:spcBef>
                <a:spcPts val="0"/>
              </a:spcBef>
              <a:buClr>
                <a:schemeClr val="lt1"/>
              </a:buClr>
              <a:buSzPct val="166666"/>
              <a:buFont typeface="Arial"/>
              <a:buChar char="•"/>
            </a:pPr>
            <a:r>
              <a:rPr lang="en-US" sz="2400" u="sng">
                <a:solidFill>
                  <a:srgbClr val="5A9196"/>
                </a:solidFill>
              </a:rPr>
              <a:t>enwikipedia.org</a:t>
            </a:r>
          </a:p>
          <a:p>
            <a:pPr marL="457200" lvl="0" indent="-381000" rtl="0">
              <a:lnSpc>
                <a:spcPct val="115000"/>
              </a:lnSpc>
              <a:spcBef>
                <a:spcPts val="0"/>
              </a:spcBef>
              <a:buClr>
                <a:schemeClr val="lt1"/>
              </a:buClr>
              <a:buSzPct val="166666"/>
              <a:buFont typeface="Arial"/>
              <a:buChar char="•"/>
            </a:pPr>
            <a:r>
              <a:rPr lang="en-US" sz="2400" u="sng">
                <a:solidFill>
                  <a:srgbClr val="5A9196"/>
                </a:solidFill>
              </a:rPr>
              <a:t>www.ncbi.nlm.nih.gov</a:t>
            </a:r>
          </a:p>
        </p:txBody>
      </p:sp>
    </p:spTree>
    <p:extLst>
      <p:ext uri="{BB962C8B-B14F-4D97-AF65-F5344CB8AC3E}">
        <p14:creationId xmlns:p14="http://schemas.microsoft.com/office/powerpoint/2010/main" val="2528179768"/>
      </p:ext>
    </p:extLst>
  </p:cSld>
  <p:clrMapOvr>
    <a:masterClrMapping/>
  </p:clrMapOvr>
  <p:transition spd="slow">
    <p:cover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676400" y="1828800"/>
            <a:ext cx="5943600" cy="2971800"/>
          </a:xfrm>
          <a:prstGeom prst="rect">
            <a:avLst/>
          </a:prstGeom>
        </p:spPr>
        <p:txBody>
          <a:bodyPr lIns="91425" tIns="91425" rIns="91425" bIns="91425" anchor="b" anchorCtr="0">
            <a:noAutofit/>
          </a:bodyPr>
          <a:lstStyle/>
          <a:p>
            <a:pPr>
              <a:buNone/>
            </a:pPr>
            <a:r>
              <a:rPr lang="en" sz="9600" i="1" dirty="0">
                <a:solidFill>
                  <a:srgbClr val="666666"/>
                </a:solidFill>
                <a:latin typeface="Edwardian Script ITC" pitchFamily="66" charset="0"/>
              </a:rPr>
              <a:t>            </a:t>
            </a:r>
            <a:r>
              <a:rPr lang="en" sz="9600" i="1" dirty="0">
                <a:solidFill>
                  <a:srgbClr val="999999"/>
                </a:solidFill>
                <a:latin typeface="Edwardian Script ITC" pitchFamily="66" charset="0"/>
              </a:rPr>
              <a:t> </a:t>
            </a:r>
            <a:r>
              <a:rPr lang="en" sz="200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rPr>
              <a:t>FIN</a:t>
            </a:r>
            <a:endParaRPr lang="en" sz="20000" i="1" dirty="0">
              <a:solidFill>
                <a:srgbClr val="999999"/>
              </a:solidFill>
              <a:latin typeface="Monotype Corsiva" pitchFamily="66" charset="0"/>
            </a:endParaRPr>
          </a:p>
        </p:txBody>
      </p:sp>
    </p:spTree>
    <p:extLst>
      <p:ext uri="{BB962C8B-B14F-4D97-AF65-F5344CB8AC3E}">
        <p14:creationId xmlns:p14="http://schemas.microsoft.com/office/powerpoint/2010/main" val="2610343255"/>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challenge</a:t>
            </a:r>
            <a:endParaRPr lang="en-US" dirty="0"/>
          </a:p>
        </p:txBody>
      </p:sp>
      <p:sp>
        <p:nvSpPr>
          <p:cNvPr id="3" name="Content Placeholder 2"/>
          <p:cNvSpPr>
            <a:spLocks noGrp="1"/>
          </p:cNvSpPr>
          <p:nvPr>
            <p:ph sz="quarter" idx="1"/>
          </p:nvPr>
        </p:nvSpPr>
        <p:spPr/>
        <p:txBody>
          <a:bodyPr/>
          <a:lstStyle/>
          <a:p>
            <a:r>
              <a:rPr lang="en-US" dirty="0" smtClean="0"/>
              <a:t>How </a:t>
            </a:r>
            <a:r>
              <a:rPr lang="en-US" dirty="0" smtClean="0"/>
              <a:t>do we prepare our students for the new challenges they will face?</a:t>
            </a:r>
          </a:p>
          <a:p>
            <a:pPr marL="0" indent="0">
              <a:buNone/>
            </a:pPr>
            <a:endParaRPr lang="en-US" dirty="0"/>
          </a:p>
        </p:txBody>
      </p:sp>
    </p:spTree>
    <p:extLst>
      <p:ext uri="{BB962C8B-B14F-4D97-AF65-F5344CB8AC3E}">
        <p14:creationId xmlns:p14="http://schemas.microsoft.com/office/powerpoint/2010/main" val="3547012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
          </p:nvPr>
        </p:nvSpPr>
        <p:spPr/>
        <p:txBody>
          <a:bodyPr/>
          <a:lstStyle/>
          <a:p>
            <a:r>
              <a:rPr lang="en-US" dirty="0" smtClean="0"/>
              <a:t>Every stakeholder needs to have a very clear idea of </a:t>
            </a:r>
            <a:r>
              <a:rPr lang="en-US" i="1" dirty="0" smtClean="0"/>
              <a:t>exactly</a:t>
            </a:r>
            <a:r>
              <a:rPr lang="en-US" dirty="0" smtClean="0"/>
              <a:t> what their contribution to the project will be, and how it fits into the big picture.</a:t>
            </a:r>
          </a:p>
          <a:p>
            <a:r>
              <a:rPr lang="en-US" dirty="0" smtClean="0"/>
              <a:t>Plan, plan, plan! Projects like this are best when they are completely planned well in advance.</a:t>
            </a:r>
          </a:p>
          <a:p>
            <a:r>
              <a:rPr lang="en-US" dirty="0" smtClean="0"/>
              <a:t>The “guest lecturer” model of delivering content is most effective for groups which are not pure cohorts.</a:t>
            </a:r>
          </a:p>
          <a:p>
            <a:r>
              <a:rPr lang="en-US" dirty="0" smtClean="0"/>
              <a:t>Students need more instruction on, and practice using, using online collaborative tools.</a:t>
            </a:r>
            <a:endParaRPr lang="en-US" dirty="0"/>
          </a:p>
        </p:txBody>
      </p:sp>
    </p:spTree>
    <p:extLst>
      <p:ext uri="{BB962C8B-B14F-4D97-AF65-F5344CB8AC3E}">
        <p14:creationId xmlns:p14="http://schemas.microsoft.com/office/powerpoint/2010/main" val="19392143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
          </p:nvPr>
        </p:nvSpPr>
        <p:spPr/>
        <p:txBody>
          <a:bodyPr/>
          <a:lstStyle/>
          <a:p>
            <a:r>
              <a:rPr lang="en-US" dirty="0" smtClean="0"/>
              <a:t>Students need instruction giving them strategies for working effectively in groups.</a:t>
            </a:r>
          </a:p>
          <a:p>
            <a:r>
              <a:rPr lang="en-US" dirty="0" smtClean="0"/>
              <a:t>Although we made no mention of including plans for entertainment, nearly every group included entertainment provisions in their presentation (even the ones who forgot to mention things like food!). Our students will include details they feel are important, even when not directed to do so. This knowledge may be useful for the future…</a:t>
            </a:r>
          </a:p>
          <a:p>
            <a:endParaRPr lang="en-US" dirty="0"/>
          </a:p>
        </p:txBody>
      </p:sp>
    </p:spTree>
    <p:extLst>
      <p:ext uri="{BB962C8B-B14F-4D97-AF65-F5344CB8AC3E}">
        <p14:creationId xmlns:p14="http://schemas.microsoft.com/office/powerpoint/2010/main" val="38035351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sz="quarter" idx="1"/>
          </p:nvPr>
        </p:nvSpPr>
        <p:spPr/>
        <p:txBody>
          <a:bodyPr/>
          <a:lstStyle/>
          <a:p>
            <a:r>
              <a:rPr lang="en-US" dirty="0" smtClean="0"/>
              <a:t>We may choose a different topic; instead of disease, we may focus on an environmental issue, or strand them in a deserted place with all kinds of nasty hazards and a few supplies.</a:t>
            </a:r>
          </a:p>
          <a:p>
            <a:r>
              <a:rPr lang="en-US" dirty="0" smtClean="0"/>
              <a:t>We will include even more teachers, utilizing the “guest lecturer” model for providing content-specific instruction.</a:t>
            </a:r>
          </a:p>
          <a:p>
            <a:r>
              <a:rPr lang="en-US" dirty="0" smtClean="0"/>
              <a:t>Students will use the same rubric as instructors to evaluate their peers’ presentations and text in scores at the end of presentations.</a:t>
            </a:r>
          </a:p>
          <a:p>
            <a:endParaRPr lang="en-US" dirty="0"/>
          </a:p>
        </p:txBody>
      </p:sp>
    </p:spTree>
    <p:extLst>
      <p:ext uri="{BB962C8B-B14F-4D97-AF65-F5344CB8AC3E}">
        <p14:creationId xmlns:p14="http://schemas.microsoft.com/office/powerpoint/2010/main" val="1837827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86000"/>
            <a:ext cx="4564673"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75" y="1599334"/>
            <a:ext cx="3417678" cy="182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275" y="3733800"/>
            <a:ext cx="363393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7712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2" y="2275609"/>
            <a:ext cx="398251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49747"/>
            <a:ext cx="3448050" cy="151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590" y="3586381"/>
            <a:ext cx="3980010" cy="24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6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feedback</a:t>
            </a:r>
          </a:p>
        </p:txBody>
      </p:sp>
      <p:sp>
        <p:nvSpPr>
          <p:cNvPr id="3" name="Content Placeholder 2"/>
          <p:cNvSpPr>
            <a:spLocks noGrp="1"/>
          </p:cNvSpPr>
          <p:nvPr>
            <p:ph sz="quarter" idx="1"/>
          </p:nvPr>
        </p:nvSpPr>
        <p:spPr/>
        <p:txBody>
          <a:bodyPr/>
          <a:lstStyle/>
          <a:p>
            <a:r>
              <a:rPr lang="en-US" dirty="0" smtClean="0"/>
              <a:t>Trends in student feedback:</a:t>
            </a:r>
          </a:p>
          <a:p>
            <a:endParaRPr lang="en-US" dirty="0" smtClean="0"/>
          </a:p>
          <a:p>
            <a:pPr lvl="1"/>
            <a:r>
              <a:rPr lang="en-US" dirty="0" smtClean="0">
                <a:solidFill>
                  <a:schemeClr val="tx1"/>
                </a:solidFill>
              </a:rPr>
              <a:t>The most noteworthy trend in positive comments was that the students liked the critical thinking involved in the project.</a:t>
            </a:r>
          </a:p>
          <a:p>
            <a:pPr lvl="1"/>
            <a:endParaRPr lang="en-US" dirty="0" smtClean="0">
              <a:solidFill>
                <a:schemeClr val="tx1"/>
              </a:solidFill>
            </a:endParaRPr>
          </a:p>
          <a:p>
            <a:pPr lvl="1"/>
            <a:r>
              <a:rPr lang="en-US" dirty="0" smtClean="0">
                <a:solidFill>
                  <a:schemeClr val="tx1"/>
                </a:solidFill>
              </a:rPr>
              <a:t>Students generally appreciated working in collaborative groups.</a:t>
            </a:r>
          </a:p>
          <a:p>
            <a:pPr lvl="1"/>
            <a:endParaRPr lang="en-US" dirty="0" smtClean="0">
              <a:solidFill>
                <a:schemeClr val="tx1"/>
              </a:solidFill>
            </a:endParaRPr>
          </a:p>
          <a:p>
            <a:pPr lvl="1"/>
            <a:r>
              <a:rPr lang="en-US" dirty="0" smtClean="0">
                <a:solidFill>
                  <a:schemeClr val="tx1"/>
                </a:solidFill>
              </a:rPr>
              <a:t>The number one complaint? Having to do presentations.  </a:t>
            </a:r>
          </a:p>
        </p:txBody>
      </p:sp>
    </p:spTree>
    <p:extLst>
      <p:ext uri="{BB962C8B-B14F-4D97-AF65-F5344CB8AC3E}">
        <p14:creationId xmlns:p14="http://schemas.microsoft.com/office/powerpoint/2010/main" val="3192075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55157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sz="quarter" idx="1"/>
          </p:nvPr>
        </p:nvSpPr>
        <p:spPr/>
        <p:txBody>
          <a:bodyPr/>
          <a:lstStyle/>
          <a:p>
            <a:r>
              <a:rPr lang="en-US" dirty="0" smtClean="0"/>
              <a:t>We created a performance task-type project that required our students to take knowledge gleaned from…:</a:t>
            </a:r>
          </a:p>
          <a:p>
            <a:pPr lvl="2"/>
            <a:r>
              <a:rPr lang="en-US" dirty="0" smtClean="0"/>
              <a:t>Math classes</a:t>
            </a:r>
          </a:p>
          <a:p>
            <a:pPr lvl="2"/>
            <a:r>
              <a:rPr lang="en-US" dirty="0" smtClean="0"/>
              <a:t>Science classes</a:t>
            </a:r>
          </a:p>
          <a:p>
            <a:pPr lvl="2"/>
            <a:r>
              <a:rPr lang="en-US" dirty="0" smtClean="0"/>
              <a:t>CTE classes</a:t>
            </a:r>
          </a:p>
          <a:p>
            <a:pPr lvl="2"/>
            <a:r>
              <a:rPr lang="en-US" dirty="0" smtClean="0"/>
              <a:t>Their own research</a:t>
            </a:r>
            <a:endParaRPr lang="en-US" dirty="0"/>
          </a:p>
          <a:p>
            <a:r>
              <a:rPr lang="en-US" dirty="0" smtClean="0"/>
              <a:t>…to find a solution to a complex problem.</a:t>
            </a:r>
            <a:endParaRPr lang="en-US" dirty="0"/>
          </a:p>
        </p:txBody>
      </p:sp>
    </p:spTree>
    <p:extLst>
      <p:ext uri="{BB962C8B-B14F-4D97-AF65-F5344CB8AC3E}">
        <p14:creationId xmlns:p14="http://schemas.microsoft.com/office/powerpoint/2010/main" val="273912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process</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Step 1: Deciding on a way to tie in multiple subjects in one project</a:t>
            </a:r>
          </a:p>
          <a:p>
            <a:pPr lvl="1"/>
            <a:r>
              <a:rPr lang="en-US" dirty="0" smtClean="0"/>
              <a:t>Used “The Masque of the Red Death” as a launch point</a:t>
            </a:r>
          </a:p>
          <a:p>
            <a:r>
              <a:rPr lang="en-US" dirty="0" smtClean="0"/>
              <a:t>Step 2: Working with the team to determine which subjects worked best for our student population and </a:t>
            </a:r>
            <a:r>
              <a:rPr lang="en-US" dirty="0" err="1" smtClean="0"/>
              <a:t>cohorting</a:t>
            </a:r>
            <a:endParaRPr lang="en-US" dirty="0" smtClean="0"/>
          </a:p>
          <a:p>
            <a:pPr lvl="1"/>
            <a:r>
              <a:rPr lang="en-US" dirty="0" smtClean="0"/>
              <a:t>Biology</a:t>
            </a:r>
          </a:p>
          <a:p>
            <a:pPr lvl="1"/>
            <a:r>
              <a:rPr lang="en-US" dirty="0" smtClean="0"/>
              <a:t>Geometry</a:t>
            </a:r>
          </a:p>
          <a:p>
            <a:pPr lvl="1"/>
            <a:r>
              <a:rPr lang="en-US" dirty="0" smtClean="0"/>
              <a:t>CTE (of course!)</a:t>
            </a:r>
          </a:p>
        </p:txBody>
      </p:sp>
    </p:spTree>
    <p:extLst>
      <p:ext uri="{BB962C8B-B14F-4D97-AF65-F5344CB8AC3E}">
        <p14:creationId xmlns:p14="http://schemas.microsoft.com/office/powerpoint/2010/main" val="760132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Office Theme">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MoolBoran"/>
        <a:ea typeface="MoolBoran"/>
        <a:cs typeface="MoolBoran"/>
      </a:majorFont>
      <a:minorFont>
        <a:latin typeface="MoolBoran"/>
        <a:ea typeface="Verdana"/>
        <a:cs typeface="MoolBor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3824</Words>
  <Application>Microsoft Office PowerPoint</Application>
  <PresentationFormat>On-screen Show (4:3)</PresentationFormat>
  <Paragraphs>326</Paragraphs>
  <Slides>76</Slides>
  <Notes>20</Notes>
  <HiddenSlides>0</HiddenSlides>
  <MMClips>1</MMClips>
  <ScaleCrop>false</ScaleCrop>
  <HeadingPairs>
    <vt:vector size="4" baseType="variant">
      <vt:variant>
        <vt:lpstr>Theme</vt:lpstr>
      </vt:variant>
      <vt:variant>
        <vt:i4>7</vt:i4>
      </vt:variant>
      <vt:variant>
        <vt:lpstr>Slide Titles</vt:lpstr>
      </vt:variant>
      <vt:variant>
        <vt:i4>76</vt:i4>
      </vt:variant>
    </vt:vector>
  </HeadingPairs>
  <TitlesOfParts>
    <vt:vector size="83" baseType="lpstr">
      <vt:lpstr>Austin</vt:lpstr>
      <vt:lpstr>Flow</vt:lpstr>
      <vt:lpstr>Angles</vt:lpstr>
      <vt:lpstr>Civic</vt:lpstr>
      <vt:lpstr>Thatch</vt:lpstr>
      <vt:lpstr>Office Theme</vt:lpstr>
      <vt:lpstr>1_Office Theme</vt:lpstr>
      <vt:lpstr>PowerPoint Presentation</vt:lpstr>
      <vt:lpstr>Common Core and CTE: Making it Work </vt:lpstr>
      <vt:lpstr>The challenge</vt:lpstr>
      <vt:lpstr>Does this seem a little overwhelming?</vt:lpstr>
      <vt:lpstr>What about this? </vt:lpstr>
      <vt:lpstr>…and they’re going to have to do this??</vt:lpstr>
      <vt:lpstr>The challenge</vt:lpstr>
      <vt:lpstr>Our solution</vt:lpstr>
      <vt:lpstr>The planning process</vt:lpstr>
      <vt:lpstr>The planning process</vt:lpstr>
      <vt:lpstr>What the students saw</vt:lpstr>
      <vt:lpstr>FAST Academy</vt:lpstr>
      <vt:lpstr>What is it?</vt:lpstr>
      <vt:lpstr>How will it work?</vt:lpstr>
      <vt:lpstr>What next?</vt:lpstr>
      <vt:lpstr>Who’s involved?</vt:lpstr>
      <vt:lpstr>Problems?</vt:lpstr>
      <vt:lpstr>Problems?</vt:lpstr>
      <vt:lpstr>This is YOUR project</vt:lpstr>
      <vt:lpstr>What to anticipate:</vt:lpstr>
      <vt:lpstr>What to anticipate:</vt:lpstr>
      <vt:lpstr>What to anticipate:</vt:lpstr>
      <vt:lpstr>What to anticipate:</vt:lpstr>
      <vt:lpstr>What to anticipate:</vt:lpstr>
      <vt:lpstr>Basic information</vt:lpstr>
      <vt:lpstr>Subject-specific lessons</vt:lpstr>
      <vt:lpstr>Biology</vt:lpstr>
      <vt:lpstr>Universal Precautions</vt:lpstr>
      <vt:lpstr>Universal Precautions</vt:lpstr>
      <vt:lpstr>Universal Precautions</vt:lpstr>
      <vt:lpstr>Other Precautions</vt:lpstr>
      <vt:lpstr>Diseases</vt:lpstr>
      <vt:lpstr>Pathogens that can cause disease include:</vt:lpstr>
      <vt:lpstr>Types of Transmission </vt:lpstr>
      <vt:lpstr>Handwashing Article</vt:lpstr>
      <vt:lpstr>Handwashing Activity</vt:lpstr>
      <vt:lpstr>Transmission of Disease Activity</vt:lpstr>
      <vt:lpstr>Video clips that may add interest or additional background knowledge:</vt:lpstr>
      <vt:lpstr>Math</vt:lpstr>
      <vt:lpstr>Geometry</vt:lpstr>
      <vt:lpstr>Calculate Volume of Stores in the mall</vt:lpstr>
      <vt:lpstr>Assumed Values</vt:lpstr>
      <vt:lpstr>Air Exchange</vt:lpstr>
      <vt:lpstr>Personal Space</vt:lpstr>
      <vt:lpstr>Pathway</vt:lpstr>
      <vt:lpstr>PowerPoint Presentation</vt:lpstr>
      <vt:lpstr>PowerPoint Presentation</vt:lpstr>
      <vt:lpstr>PowerPoint Presentation</vt:lpstr>
      <vt:lpstr>PowerPoint Presentation</vt:lpstr>
      <vt:lpstr>PowerPoint Presentation</vt:lpstr>
      <vt:lpstr>Student results</vt:lpstr>
      <vt:lpstr>PowerPoint Presentation</vt:lpstr>
      <vt:lpstr>    </vt:lpstr>
      <vt:lpstr>PowerPoint Presentation</vt:lpstr>
      <vt:lpstr>PowerPoint Presentation</vt:lpstr>
      <vt:lpstr>            What are The Symptoms? </vt:lpstr>
      <vt:lpstr>PowerPoint Presentation</vt:lpstr>
      <vt:lpstr>                                                                   PLANS FOR THE MALL FIASCO</vt:lpstr>
      <vt:lpstr>    How will we survive in a mall?</vt:lpstr>
      <vt:lpstr>How will we survive in a mall?(cont.)</vt:lpstr>
      <vt:lpstr>PowerPoint Presentation</vt:lpstr>
      <vt:lpstr>              Why these choices?</vt:lpstr>
      <vt:lpstr>How long will we have to stay in the mall?</vt:lpstr>
      <vt:lpstr>    Entertainment and other needs</vt:lpstr>
      <vt:lpstr>How many people will be placed in the stores?</vt:lpstr>
      <vt:lpstr>PowerPoint Presentation</vt:lpstr>
      <vt:lpstr>                Extra Mortality</vt:lpstr>
      <vt:lpstr>Reference Page</vt:lpstr>
      <vt:lpstr>             FIN</vt:lpstr>
      <vt:lpstr>Lessons learned</vt:lpstr>
      <vt:lpstr>Lessons learned</vt:lpstr>
      <vt:lpstr>Next time?</vt:lpstr>
      <vt:lpstr>Student feedback</vt:lpstr>
      <vt:lpstr>Student feedback</vt:lpstr>
      <vt:lpstr>Student feedback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and CTE: Making it Work</dc:title>
  <dc:creator>Windows User</dc:creator>
  <cp:lastModifiedBy>Windows User</cp:lastModifiedBy>
  <cp:revision>27</cp:revision>
  <dcterms:created xsi:type="dcterms:W3CDTF">2013-03-06T17:29:45Z</dcterms:created>
  <dcterms:modified xsi:type="dcterms:W3CDTF">2013-03-08T17:33:35Z</dcterms:modified>
</cp:coreProperties>
</file>